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8" r:id="rId2"/>
    <p:sldId id="256" r:id="rId3"/>
    <p:sldId id="314" r:id="rId4"/>
    <p:sldId id="315" r:id="rId5"/>
    <p:sldId id="340" r:id="rId6"/>
    <p:sldId id="334" r:id="rId7"/>
    <p:sldId id="341" r:id="rId8"/>
    <p:sldId id="316" r:id="rId9"/>
    <p:sldId id="325" r:id="rId10"/>
    <p:sldId id="342" r:id="rId11"/>
    <p:sldId id="331" r:id="rId12"/>
    <p:sldId id="320" r:id="rId13"/>
    <p:sldId id="339" r:id="rId14"/>
    <p:sldId id="327" r:id="rId15"/>
    <p:sldId id="322" r:id="rId16"/>
    <p:sldId id="311" r:id="rId17"/>
  </p:sldIdLst>
  <p:sldSz cx="12192000" cy="6858000"/>
  <p:notesSz cx="7102475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andra Gattlen" initials="AG" lastIdx="1" clrIdx="0">
    <p:extLst>
      <p:ext uri="{19B8F6BF-5375-455C-9EA6-DF929625EA0E}">
        <p15:presenceInfo xmlns:p15="http://schemas.microsoft.com/office/powerpoint/2012/main" userId="3017ca656c3bfb6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C8"/>
    <a:srgbClr val="B19C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745" autoAdjust="0"/>
  </p:normalViewPr>
  <p:slideViewPr>
    <p:cSldViewPr snapToGrid="0">
      <p:cViewPr varScale="1">
        <p:scale>
          <a:sx n="114" d="100"/>
          <a:sy n="114" d="100"/>
        </p:scale>
        <p:origin x="4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7951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2937" y="1"/>
            <a:ext cx="3077951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9C50D9-9086-4639-AA51-44550486B5A7}" type="datetimeFigureOut">
              <a:rPr lang="de-CH" smtClean="0"/>
              <a:t>20.10.2021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1" y="4926014"/>
            <a:ext cx="568261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851"/>
            <a:ext cx="3077951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2937" y="9721851"/>
            <a:ext cx="3077951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2907B-8718-4063-8034-59D06F9315C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84823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2907B-8718-4063-8034-59D06F9315C4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62736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9 Wohnungen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2907B-8718-4063-8034-59D06F9315C4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03496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2907B-8718-4063-8034-59D06F9315C4}" type="slidenum">
              <a:rPr lang="de-CH" smtClean="0"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088698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2907B-8718-4063-8034-59D06F9315C4}" type="slidenum">
              <a:rPr lang="de-CH" smtClean="0"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653509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2907B-8718-4063-8034-59D06F9315C4}" type="slidenum">
              <a:rPr lang="de-CH" smtClean="0"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218905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2907B-8718-4063-8034-59D06F9315C4}" type="slidenum">
              <a:rPr lang="de-CH" smtClean="0"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483289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2907B-8718-4063-8034-59D06F9315C4}" type="slidenum">
              <a:rPr lang="de-CH" smtClean="0"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76690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2907B-8718-4063-8034-59D06F9315C4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18111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2907B-8718-4063-8034-59D06F9315C4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29481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2907B-8718-4063-8034-59D06F9315C4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86135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2907B-8718-4063-8034-59D06F9315C4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21770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9 Wohnungen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2907B-8718-4063-8034-59D06F9315C4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18626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2907B-8718-4063-8034-59D06F9315C4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69903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ECKDATEN:</a:t>
            </a:r>
          </a:p>
          <a:p>
            <a:endParaRPr lang="de-CH" dirty="0"/>
          </a:p>
          <a:p>
            <a:pPr marL="285750" indent="-285750">
              <a:buFontTx/>
              <a:buChar char="-"/>
            </a:pPr>
            <a:r>
              <a:rPr lang="de-CH" dirty="0"/>
              <a:t>Einfamilienhaus</a:t>
            </a:r>
          </a:p>
          <a:p>
            <a:pPr marL="285750" indent="-285750">
              <a:buFontTx/>
              <a:buChar char="-"/>
            </a:pPr>
            <a:r>
              <a:rPr lang="de-CH" dirty="0"/>
              <a:t>Fassade im Jahr 2012</a:t>
            </a:r>
          </a:p>
          <a:p>
            <a:r>
              <a:rPr lang="de-CH" dirty="0"/>
              <a:t>     erneuert</a:t>
            </a:r>
          </a:p>
          <a:p>
            <a:endParaRPr lang="de-CH" dirty="0"/>
          </a:p>
          <a:p>
            <a:pPr marL="285750" indent="-285750">
              <a:buFontTx/>
              <a:buChar char="-"/>
            </a:pPr>
            <a:r>
              <a:rPr lang="de-CH" dirty="0"/>
              <a:t>Beheizte Fläche ca. 190m</a:t>
            </a:r>
            <a:r>
              <a:rPr lang="de-CH" baseline="30000" dirty="0"/>
              <a:t>2</a:t>
            </a:r>
          </a:p>
          <a:p>
            <a:pPr marL="285750" indent="-285750">
              <a:buFontTx/>
              <a:buChar char="-"/>
            </a:pPr>
            <a:r>
              <a:rPr lang="de-CH" dirty="0"/>
              <a:t>Ölverbrauch 1’250 Liter</a:t>
            </a:r>
          </a:p>
          <a:p>
            <a:pPr marL="285750" indent="-285750">
              <a:buFontTx/>
              <a:buChar char="-"/>
            </a:pPr>
            <a:r>
              <a:rPr lang="de-CH" dirty="0"/>
              <a:t>Bodenheizung</a:t>
            </a:r>
          </a:p>
          <a:p>
            <a:pPr marL="285750" indent="-285750">
              <a:buFontTx/>
              <a:buChar char="-"/>
            </a:pPr>
            <a:r>
              <a:rPr lang="de-CH" dirty="0"/>
              <a:t>300 Liter Warmwasser-Boiler</a:t>
            </a:r>
          </a:p>
          <a:p>
            <a:pPr marL="285750" indent="-285750">
              <a:buFontTx/>
              <a:buChar char="-"/>
            </a:pPr>
            <a:r>
              <a:rPr lang="de-CH" dirty="0"/>
              <a:t>Steiles (ca. 40°) und südorientiertes Ziegeldach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2907B-8718-4063-8034-59D06F9315C4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51964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9 Wohnungen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2907B-8718-4063-8034-59D06F9315C4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20137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8FB70B-3741-4DE1-89C2-6E08040E82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B1397A9-3EDF-46B3-9E65-C1C02817BE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6D3EA88-895F-4F07-805C-47B916D08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3E0FD-01A2-404F-93FA-EA2B6CACE7DB}" type="datetimeFigureOut">
              <a:rPr lang="de-CH" smtClean="0"/>
              <a:t>20.10.2021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52EAE88-3D2D-4DCB-8921-4F302E062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3AECFBB-CABC-4B7D-8412-1EA260989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697A1-AFCB-4063-BC23-8D297C5AB1F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26276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3D3B28-577B-4B60-AE16-E95318FFD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CFDD6B5-9BA7-4C34-B0E7-497AD633EC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FBDDF4E-FDB7-43FF-ADD0-6183733FB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3E0FD-01A2-404F-93FA-EA2B6CACE7DB}" type="datetimeFigureOut">
              <a:rPr lang="de-CH" smtClean="0"/>
              <a:t>20.10.2021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12807B0-9E82-4499-A39F-9EAD8E124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3BAB9F8-4848-4F78-953E-24C6A90F5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697A1-AFCB-4063-BC23-8D297C5AB1F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46117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7CE023F-6C8E-4572-BDD0-770C6295ED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B319FDE-E361-4F66-8BD0-D14B879936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7CF4F02-202A-47A7-85B5-B21DA8853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3E0FD-01A2-404F-93FA-EA2B6CACE7DB}" type="datetimeFigureOut">
              <a:rPr lang="de-CH" smtClean="0"/>
              <a:t>20.10.2021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F40E7C1-DF3D-458B-9AC4-42699826A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E20FDB-FE1D-43F1-AFCB-1DBDFC105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697A1-AFCB-4063-BC23-8D297C5AB1F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95134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DA777E-028F-4F29-AB21-93361369F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246770-DD0B-40BD-B308-7C3FE15253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A572E1E-979B-496D-A32F-1B0237474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3E0FD-01A2-404F-93FA-EA2B6CACE7DB}" type="datetimeFigureOut">
              <a:rPr lang="de-CH" smtClean="0"/>
              <a:t>20.10.2021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29874B1-7A10-4705-944F-8D5A253C9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7638486-8826-41F8-BA67-899E5FCE0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697A1-AFCB-4063-BC23-8D297C5AB1F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46073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A2FC2A-2F5E-405B-9F7C-5F3288872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16C793-6B56-4711-B21B-A3503F7AAF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312B570-89DB-4516-ADF7-B446B83AE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3E0FD-01A2-404F-93FA-EA2B6CACE7DB}" type="datetimeFigureOut">
              <a:rPr lang="de-CH" smtClean="0"/>
              <a:t>20.10.2021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784E3E0-3595-4541-8F04-19AE62F66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2C8FE80-D895-4F43-8147-A32492D86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697A1-AFCB-4063-BC23-8D297C5AB1F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63595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A1BEB0-A603-44C1-8928-B3986FD1D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BD9AF96-3BB1-48FC-A6FC-E4C520C08A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94B9F1D-8D0C-4804-AB82-8758AB3868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2BC3EA7-F52A-4D19-B5B3-9DE79559F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3E0FD-01A2-404F-93FA-EA2B6CACE7DB}" type="datetimeFigureOut">
              <a:rPr lang="de-CH" smtClean="0"/>
              <a:t>20.10.2021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C155E80-841D-437B-89FF-9F293ACB3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73356C-15A2-4059-BD3A-AA8E1BBEF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697A1-AFCB-4063-BC23-8D297C5AB1F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87866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084DF0-3C15-4CA9-B383-C22384133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2BDB119-04E0-4F0C-A745-41B79149AF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8CDEAE8-938E-45AC-BFCC-0750AC4BE0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A93EE75-F947-49E2-B2BB-2B98B44F4D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27330B2-CB21-42D7-A37B-352FAC23C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A5CFC46-18B5-46F7-97DD-490E97C46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3E0FD-01A2-404F-93FA-EA2B6CACE7DB}" type="datetimeFigureOut">
              <a:rPr lang="de-CH" smtClean="0"/>
              <a:t>20.10.2021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A3CCDC4-4DA6-462D-A4D5-EFFC2B92E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C7667D7-3972-4A2F-B440-30C723649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697A1-AFCB-4063-BC23-8D297C5AB1F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00578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2853A9-95D0-4B10-8A34-40DDD13A7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ACD4058-218A-407A-81EF-2261E759C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3E0FD-01A2-404F-93FA-EA2B6CACE7DB}" type="datetimeFigureOut">
              <a:rPr lang="de-CH" smtClean="0"/>
              <a:t>20.10.2021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BCB3820-1A29-4E43-898F-E0BB3B9BF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9B386A3-BF36-462F-AAD8-AD9BD70E8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697A1-AFCB-4063-BC23-8D297C5AB1F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25513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CD80520-CC4D-49E8-BF3F-A5FACD7CF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3E0FD-01A2-404F-93FA-EA2B6CACE7DB}" type="datetimeFigureOut">
              <a:rPr lang="de-CH" smtClean="0"/>
              <a:t>20.10.2021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CD868DD-3B74-423F-ADCA-D1B0BCC21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736A884-E144-4E98-AFAF-C53B18BEF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697A1-AFCB-4063-BC23-8D297C5AB1F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91825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B59DF2-A20D-4DBF-AE43-51BCD68A0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95884E3-EAF9-442C-8B8E-A6CF4BA8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A717F49-EDBD-459B-9AEA-3D0AEE12CF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C1617D0-107C-4AAB-8D95-F8F55098C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3E0FD-01A2-404F-93FA-EA2B6CACE7DB}" type="datetimeFigureOut">
              <a:rPr lang="de-CH" smtClean="0"/>
              <a:t>20.10.2021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CC0DA4B-A541-4355-A86D-424999A6F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8FA7AC0-F6C0-4CDC-9B87-9299C8283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697A1-AFCB-4063-BC23-8D297C5AB1F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84880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B6D131-CEDF-4691-8A1F-B98ED5119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719BE60-95A2-40D0-A0ED-F8EB367D73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9BA8908-3858-453B-9635-35899AF6A0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9C2C878-4694-4276-B856-AE4E0DAF2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3E0FD-01A2-404F-93FA-EA2B6CACE7DB}" type="datetimeFigureOut">
              <a:rPr lang="de-CH" smtClean="0"/>
              <a:t>20.10.2021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2D72417-C9C8-4E83-886B-C16D9DCAC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93AA1DA-5BFB-4525-9B1B-AA5F933ED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697A1-AFCB-4063-BC23-8D297C5AB1F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24875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65042C6-3544-4347-99E9-932811170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2E7631F-A1B7-4AE7-AECF-2DB10E5A9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F2B0B0D-CBC5-4640-9153-D372AC0B3E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3E0FD-01A2-404F-93FA-EA2B6CACE7DB}" type="datetimeFigureOut">
              <a:rPr lang="de-CH" smtClean="0"/>
              <a:t>20.10.2021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B7AA0EF-18E8-4543-8DEC-7DE3860F41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D3C2A10-891B-44C0-A41D-3906C930E0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697A1-AFCB-4063-BC23-8D297C5AB1F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44172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19.jp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9.jp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47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19.jp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23.png"/><Relationship Id="rId9" Type="http://schemas.openxmlformats.org/officeDocument/2006/relationships/image" Target="../media/image5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C65C5BE2-84D3-42CA-9638-8D5CBD7D6B28}"/>
              </a:ext>
            </a:extLst>
          </p:cNvPr>
          <p:cNvSpPr/>
          <p:nvPr/>
        </p:nvSpPr>
        <p:spPr>
          <a:xfrm>
            <a:off x="0" y="0"/>
            <a:ext cx="12192000" cy="46172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1F92C3F-3E69-41A6-9BAE-57658C0FB4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971"/>
          <a:stretch/>
        </p:blipFill>
        <p:spPr>
          <a:xfrm>
            <a:off x="1194816" y="0"/>
            <a:ext cx="10094976" cy="4892690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2608BE8C-C4B6-44D7-A251-5C396B0F2FBA}"/>
              </a:ext>
            </a:extLst>
          </p:cNvPr>
          <p:cNvSpPr txBox="1">
            <a:spLocks/>
          </p:cNvSpPr>
          <p:nvPr/>
        </p:nvSpPr>
        <p:spPr>
          <a:xfrm>
            <a:off x="1194816" y="4892690"/>
            <a:ext cx="9473184" cy="10429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5400" dirty="0"/>
              <a:t>Lokales Gebäudeprogramm </a:t>
            </a:r>
            <a:r>
              <a:rPr lang="de-CH" sz="5400" dirty="0" err="1"/>
              <a:t>Mörel</a:t>
            </a:r>
            <a:r>
              <a:rPr lang="de-CH" sz="5400" dirty="0"/>
              <a:t> - Filet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31E69345-950F-42EB-83E4-5ACDF7F13E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005106"/>
            <a:ext cx="9144000" cy="1655762"/>
          </a:xfrm>
        </p:spPr>
        <p:txBody>
          <a:bodyPr/>
          <a:lstStyle/>
          <a:p>
            <a:r>
              <a:rPr lang="de-CH" dirty="0"/>
              <a:t>Mittwoch, 20.10.2021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15925ACA-3B67-4FDA-8E43-ECF03F8CE069}"/>
              </a:ext>
            </a:extLst>
          </p:cNvPr>
          <p:cNvSpPr/>
          <p:nvPr/>
        </p:nvSpPr>
        <p:spPr>
          <a:xfrm>
            <a:off x="2184400" y="0"/>
            <a:ext cx="762000" cy="304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98197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E08147A-1AA1-4CD4-956C-06AFFB911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014" y="365125"/>
            <a:ext cx="9942786" cy="1325563"/>
          </a:xfrm>
        </p:spPr>
        <p:txBody>
          <a:bodyPr/>
          <a:lstStyle/>
          <a:p>
            <a:r>
              <a:rPr lang="de-CH" sz="2400" dirty="0"/>
              <a:t>Lokales Gebäudeprogramm </a:t>
            </a:r>
            <a:r>
              <a:rPr lang="de-CH" sz="2400" dirty="0" err="1"/>
              <a:t>Mörel</a:t>
            </a:r>
            <a:r>
              <a:rPr lang="de-CH" sz="2400" dirty="0"/>
              <a:t> - Filet</a:t>
            </a:r>
            <a:br>
              <a:rPr lang="de-CH" dirty="0"/>
            </a:br>
            <a:r>
              <a:rPr lang="de-CH" dirty="0"/>
              <a:t>Sole-Wasser-Wärmepumpen EFH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9299245-18A5-481C-A047-36B124736F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455" y="318486"/>
            <a:ext cx="2369820" cy="137220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20B392E-2139-4AC7-ACA0-8B9A24266A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608587"/>
            <a:ext cx="792000" cy="792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9C71953-EF21-424C-8671-668712BE5568}"/>
              </a:ext>
            </a:extLst>
          </p:cNvPr>
          <p:cNvSpPr txBox="1"/>
          <p:nvPr/>
        </p:nvSpPr>
        <p:spPr>
          <a:xfrm>
            <a:off x="8020050" y="1737327"/>
            <a:ext cx="3333750" cy="3023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ECKDATEN:</a:t>
            </a:r>
          </a:p>
          <a:p>
            <a:endParaRPr lang="de-CH" sz="1050" dirty="0"/>
          </a:p>
          <a:p>
            <a:r>
              <a:rPr lang="de-CH" dirty="0"/>
              <a:t>EFH in Brig</a:t>
            </a:r>
          </a:p>
          <a:p>
            <a:endParaRPr lang="de-CH" dirty="0"/>
          </a:p>
          <a:p>
            <a:r>
              <a:rPr lang="de-CH" dirty="0"/>
              <a:t>150m2 EBF</a:t>
            </a:r>
          </a:p>
          <a:p>
            <a:endParaRPr lang="de-CH" dirty="0"/>
          </a:p>
          <a:p>
            <a:r>
              <a:rPr lang="de-CH" dirty="0"/>
              <a:t>10.6kW Heizleistung</a:t>
            </a:r>
          </a:p>
          <a:p>
            <a:endParaRPr lang="de-CH" dirty="0"/>
          </a:p>
          <a:p>
            <a:r>
              <a:rPr lang="de-CH" dirty="0"/>
              <a:t>65’000 Fr. (inkl. MwSt.) Heizung</a:t>
            </a:r>
          </a:p>
          <a:p>
            <a:r>
              <a:rPr lang="de-CH" dirty="0"/>
              <a:t>Mit Erdsonden-Bohrungen</a:t>
            </a:r>
          </a:p>
          <a:p>
            <a:endParaRPr lang="de-CH" dirty="0"/>
          </a:p>
        </p:txBody>
      </p:sp>
      <p:pic>
        <p:nvPicPr>
          <p:cNvPr id="7" name="Grafik 6" descr="Ein Bild, das drinnen, zugemüllt, mehrere, Abfall enthält.&#10;&#10;Automatisch generierte Beschreibung">
            <a:extLst>
              <a:ext uri="{FF2B5EF4-FFF2-40B4-BE49-F238E27FC236}">
                <a16:creationId xmlns:a16="http://schemas.microsoft.com/office/drawing/2014/main" id="{EAA18670-44B1-4C2F-AB19-86F8F83C5C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575" y="1690688"/>
            <a:ext cx="624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02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E08147A-1AA1-4CD4-956C-06AFFB911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014" y="365125"/>
            <a:ext cx="9942786" cy="1325563"/>
          </a:xfrm>
        </p:spPr>
        <p:txBody>
          <a:bodyPr/>
          <a:lstStyle/>
          <a:p>
            <a:r>
              <a:rPr lang="de-CH" sz="2400" dirty="0"/>
              <a:t>Lokales Gebäudeprogramm </a:t>
            </a:r>
            <a:r>
              <a:rPr lang="de-CH" sz="2400" dirty="0" err="1"/>
              <a:t>Mörel</a:t>
            </a:r>
            <a:r>
              <a:rPr lang="de-CH" sz="2400" dirty="0"/>
              <a:t> - Filet</a:t>
            </a:r>
            <a:br>
              <a:rPr lang="de-CH" dirty="0"/>
            </a:br>
            <a:r>
              <a:rPr lang="de-CH" dirty="0"/>
              <a:t>Luft-Wasser-Wärmepumpe MFH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9299245-18A5-481C-A047-36B124736F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455" y="318486"/>
            <a:ext cx="2369820" cy="137220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20B392E-2139-4AC7-ACA0-8B9A24266A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608587"/>
            <a:ext cx="792000" cy="792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9C71953-EF21-424C-8671-668712BE5568}"/>
              </a:ext>
            </a:extLst>
          </p:cNvPr>
          <p:cNvSpPr txBox="1"/>
          <p:nvPr/>
        </p:nvSpPr>
        <p:spPr>
          <a:xfrm>
            <a:off x="8020050" y="1737327"/>
            <a:ext cx="3333750" cy="4962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ECKDATEN:</a:t>
            </a:r>
          </a:p>
          <a:p>
            <a:endParaRPr lang="de-CH" sz="1050" dirty="0"/>
          </a:p>
          <a:p>
            <a:r>
              <a:rPr lang="de-CH" dirty="0"/>
              <a:t>MFH in Naters</a:t>
            </a:r>
          </a:p>
          <a:p>
            <a:endParaRPr lang="de-CH" dirty="0"/>
          </a:p>
          <a:p>
            <a:r>
              <a:rPr lang="de-CH" dirty="0"/>
              <a:t>1’280m2 EBF</a:t>
            </a:r>
          </a:p>
          <a:p>
            <a:endParaRPr lang="de-CH" dirty="0"/>
          </a:p>
          <a:p>
            <a:r>
              <a:rPr lang="de-CH" dirty="0"/>
              <a:t>2x 25.6kW Heizleistung</a:t>
            </a:r>
          </a:p>
          <a:p>
            <a:endParaRPr lang="de-CH" dirty="0"/>
          </a:p>
          <a:p>
            <a:r>
              <a:rPr lang="de-CH" dirty="0"/>
              <a:t>2x 1’250L Energiespeicher</a:t>
            </a:r>
          </a:p>
          <a:p>
            <a:endParaRPr lang="de-CH" dirty="0"/>
          </a:p>
          <a:p>
            <a:r>
              <a:rPr lang="de-CH" dirty="0"/>
              <a:t>Frischwasserstation</a:t>
            </a:r>
          </a:p>
          <a:p>
            <a:endParaRPr lang="de-CH" dirty="0"/>
          </a:p>
          <a:p>
            <a:r>
              <a:rPr lang="de-CH" dirty="0"/>
              <a:t>130’000 Fr. (inkl. MwSt.) Heizung</a:t>
            </a:r>
          </a:p>
          <a:p>
            <a:endParaRPr lang="de-CH" dirty="0"/>
          </a:p>
          <a:p>
            <a:r>
              <a:rPr lang="de-CH" dirty="0"/>
              <a:t>20’000 Fr. (inkl. MwSt.) Nebenkosten (Öltank, Elektriker, Trennarbeiten, Schreiner)</a:t>
            </a:r>
          </a:p>
          <a:p>
            <a:endParaRPr lang="de-CH" dirty="0">
              <a:highlight>
                <a:srgbClr val="FFFF00"/>
              </a:highlight>
            </a:endParaRPr>
          </a:p>
        </p:txBody>
      </p:sp>
      <p:pic>
        <p:nvPicPr>
          <p:cNvPr id="3" name="Grafik 2" descr="Ein Bild, das drinnen, Boden, Toilette enthält.&#10;&#10;Automatisch generierte Beschreibung">
            <a:extLst>
              <a:ext uri="{FF2B5EF4-FFF2-40B4-BE49-F238E27FC236}">
                <a16:creationId xmlns:a16="http://schemas.microsoft.com/office/drawing/2014/main" id="{E9343E55-33FF-47C4-866D-3CE411BEB0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014" y="1690685"/>
            <a:ext cx="6239999" cy="4680000"/>
          </a:xfrm>
          <a:prstGeom prst="rect">
            <a:avLst/>
          </a:prstGeom>
        </p:spPr>
      </p:pic>
      <p:pic>
        <p:nvPicPr>
          <p:cNvPr id="9" name="Grafik 8" descr="Ein Bild, das drinnen, Badezimmer, Wand, Toilette enthält.&#10;&#10;Automatisch generierte Beschreibung">
            <a:extLst>
              <a:ext uri="{FF2B5EF4-FFF2-40B4-BE49-F238E27FC236}">
                <a16:creationId xmlns:a16="http://schemas.microsoft.com/office/drawing/2014/main" id="{311D8E8F-9CBD-480D-967E-13F9A7646E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013" y="1690685"/>
            <a:ext cx="6240000" cy="4680000"/>
          </a:xfrm>
          <a:prstGeom prst="rect">
            <a:avLst/>
          </a:prstGeom>
        </p:spPr>
      </p:pic>
      <p:pic>
        <p:nvPicPr>
          <p:cNvPr id="14" name="Grafik 13" descr="Ein Bild, das drinnen, Boden, Toilette, schmutzig enthält.&#10;&#10;Automatisch generierte Beschreibung">
            <a:extLst>
              <a:ext uri="{FF2B5EF4-FFF2-40B4-BE49-F238E27FC236}">
                <a16:creationId xmlns:a16="http://schemas.microsoft.com/office/drawing/2014/main" id="{B35DB9FE-C115-42AA-B225-1C605D0DFA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013" y="1690685"/>
            <a:ext cx="6240000" cy="4680000"/>
          </a:xfrm>
          <a:prstGeom prst="rect">
            <a:avLst/>
          </a:prstGeom>
        </p:spPr>
      </p:pic>
      <p:pic>
        <p:nvPicPr>
          <p:cNvPr id="15" name="Grafik 14" descr="Ein Bild, das Gras, draußen enthält.&#10;&#10;Automatisch generierte Beschreibung">
            <a:extLst>
              <a:ext uri="{FF2B5EF4-FFF2-40B4-BE49-F238E27FC236}">
                <a16:creationId xmlns:a16="http://schemas.microsoft.com/office/drawing/2014/main" id="{46F4B48A-DF84-46BD-9C53-704B94E52D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012" y="1690685"/>
            <a:ext cx="6240001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5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E08147A-1AA1-4CD4-956C-06AFFB911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014" y="365125"/>
            <a:ext cx="9942786" cy="1325563"/>
          </a:xfrm>
        </p:spPr>
        <p:txBody>
          <a:bodyPr/>
          <a:lstStyle/>
          <a:p>
            <a:r>
              <a:rPr lang="de-CH" sz="2400" dirty="0"/>
              <a:t>Lokales Gebäudeprogramm </a:t>
            </a:r>
            <a:r>
              <a:rPr lang="de-CH" sz="2400" dirty="0" err="1"/>
              <a:t>Mörel</a:t>
            </a:r>
            <a:r>
              <a:rPr lang="de-CH" sz="2400" dirty="0"/>
              <a:t> - Filet</a:t>
            </a:r>
            <a:br>
              <a:rPr lang="de-CH" dirty="0"/>
            </a:br>
            <a:r>
              <a:rPr lang="de-CH" dirty="0" err="1"/>
              <a:t>Thermie</a:t>
            </a:r>
            <a:r>
              <a:rPr lang="de-CH" dirty="0"/>
              <a:t> </a:t>
            </a:r>
            <a:r>
              <a:rPr lang="de-CH" dirty="0" err="1"/>
              <a:t>vs</a:t>
            </a:r>
            <a:r>
              <a:rPr lang="de-CH" dirty="0"/>
              <a:t> Elektro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9299245-18A5-481C-A047-36B124736F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455" y="318486"/>
            <a:ext cx="2369820" cy="137220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4294DB8-8845-42FF-88F9-C76A2FDC3764}"/>
              </a:ext>
            </a:extLst>
          </p:cNvPr>
          <p:cNvSpPr txBox="1"/>
          <p:nvPr/>
        </p:nvSpPr>
        <p:spPr>
          <a:xfrm>
            <a:off x="4661555" y="2079337"/>
            <a:ext cx="2826805" cy="13849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rgbClr val="92D05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/>
              <a:t>Kombination &amp; Nutzerverhalten </a:t>
            </a:r>
            <a:br>
              <a:rPr lang="de-CH" sz="2800" b="1" dirty="0"/>
            </a:br>
            <a:r>
              <a:rPr lang="de-CH" sz="2800" b="1" dirty="0"/>
              <a:t>macht es aus!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8FF612C4-75AF-4260-B038-E3D4C890C58A}"/>
              </a:ext>
            </a:extLst>
          </p:cNvPr>
          <p:cNvGrpSpPr/>
          <p:nvPr/>
        </p:nvGrpSpPr>
        <p:grpSpPr>
          <a:xfrm>
            <a:off x="1997245" y="1948438"/>
            <a:ext cx="3995921" cy="4121227"/>
            <a:chOff x="457200" y="1265686"/>
            <a:chExt cx="3995921" cy="4121227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31DD5AF-99CD-404D-8F1F-5126560D9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1265686"/>
              <a:ext cx="1433365" cy="1436675"/>
            </a:xfrm>
            <a:prstGeom prst="rect">
              <a:avLst/>
            </a:prstGeom>
          </p:spPr>
        </p:pic>
        <p:pic>
          <p:nvPicPr>
            <p:cNvPr id="14" name="Picture 2" descr="Bildergebnis fÃ¼r holzkessel png">
              <a:extLst>
                <a:ext uri="{FF2B5EF4-FFF2-40B4-BE49-F238E27FC236}">
                  <a16:creationId xmlns:a16="http://schemas.microsoft.com/office/drawing/2014/main" id="{054207B3-0AD2-400B-A5F9-8B10263F0F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4080" y="3001169"/>
              <a:ext cx="1398423" cy="17480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Bildergebnis fÃ¼r wasserspeicher png">
              <a:extLst>
                <a:ext uri="{FF2B5EF4-FFF2-40B4-BE49-F238E27FC236}">
                  <a16:creationId xmlns:a16="http://schemas.microsoft.com/office/drawing/2014/main" id="{1089DB43-9322-45F3-BA52-AADB866013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582" y="2741913"/>
              <a:ext cx="1588507" cy="1985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1FC2B05A-2DCA-411F-B237-ADAE2E4C48B7}"/>
                </a:ext>
              </a:extLst>
            </p:cNvPr>
            <p:cNvCxnSpPr>
              <a:cxnSpLocks/>
            </p:cNvCxnSpPr>
            <p:nvPr/>
          </p:nvCxnSpPr>
          <p:spPr>
            <a:xfrm>
              <a:off x="793749" y="2534309"/>
              <a:ext cx="0" cy="162621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CCC5FD52-0F0C-4114-98E5-9CEF2FBCEE6D}"/>
                </a:ext>
              </a:extLst>
            </p:cNvPr>
            <p:cNvCxnSpPr>
              <a:cxnSpLocks/>
            </p:cNvCxnSpPr>
            <p:nvPr/>
          </p:nvCxnSpPr>
          <p:spPr>
            <a:xfrm>
              <a:off x="889941" y="2534309"/>
              <a:ext cx="0" cy="1455452"/>
            </a:xfrm>
            <a:prstGeom prst="line">
              <a:avLst/>
            </a:prstGeom>
            <a:ln w="38100">
              <a:solidFill>
                <a:srgbClr val="0044B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17">
              <a:extLst>
                <a:ext uri="{FF2B5EF4-FFF2-40B4-BE49-F238E27FC236}">
                  <a16:creationId xmlns:a16="http://schemas.microsoft.com/office/drawing/2014/main" id="{885FE2F4-AF2C-4C3D-B139-8C41237BF767}"/>
                </a:ext>
              </a:extLst>
            </p:cNvPr>
            <p:cNvCxnSpPr>
              <a:cxnSpLocks/>
            </p:cNvCxnSpPr>
            <p:nvPr/>
          </p:nvCxnSpPr>
          <p:spPr>
            <a:xfrm>
              <a:off x="889941" y="3989761"/>
              <a:ext cx="746835" cy="0"/>
            </a:xfrm>
            <a:prstGeom prst="line">
              <a:avLst/>
            </a:prstGeom>
            <a:ln w="38100">
              <a:solidFill>
                <a:srgbClr val="0044B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1091A2A8-44CE-4053-B00D-5C01A6085A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3749" y="4150760"/>
              <a:ext cx="843027" cy="488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9">
              <a:extLst>
                <a:ext uri="{FF2B5EF4-FFF2-40B4-BE49-F238E27FC236}">
                  <a16:creationId xmlns:a16="http://schemas.microsoft.com/office/drawing/2014/main" id="{39857BB6-C5C1-4BEF-9878-BDB3FDE1BECC}"/>
                </a:ext>
              </a:extLst>
            </p:cNvPr>
            <p:cNvCxnSpPr>
              <a:cxnSpLocks/>
            </p:cNvCxnSpPr>
            <p:nvPr/>
          </p:nvCxnSpPr>
          <p:spPr>
            <a:xfrm>
              <a:off x="2217382" y="3429000"/>
              <a:ext cx="838211" cy="0"/>
            </a:xfrm>
            <a:prstGeom prst="line">
              <a:avLst/>
            </a:prstGeom>
            <a:ln w="38100">
              <a:solidFill>
                <a:srgbClr val="0044B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20">
              <a:extLst>
                <a:ext uri="{FF2B5EF4-FFF2-40B4-BE49-F238E27FC236}">
                  <a16:creationId xmlns:a16="http://schemas.microsoft.com/office/drawing/2014/main" id="{1AC89BF2-B12E-4804-A329-BAA888300D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12566" y="3619520"/>
              <a:ext cx="843027" cy="488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50A6DD68-3E0B-4E73-B075-A7879DF9A02A}"/>
                </a:ext>
              </a:extLst>
            </p:cNvPr>
            <p:cNvSpPr txBox="1"/>
            <p:nvPr/>
          </p:nvSpPr>
          <p:spPr>
            <a:xfrm>
              <a:off x="691677" y="4986803"/>
              <a:ext cx="3761444" cy="40011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rgbClr val="FF0000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2000" dirty="0"/>
                <a:t>Solar (</a:t>
              </a:r>
              <a:r>
                <a:rPr lang="de-CH" sz="2000" dirty="0" err="1"/>
                <a:t>Thermie</a:t>
              </a:r>
              <a:r>
                <a:rPr lang="de-CH" sz="2000" dirty="0"/>
                <a:t>) mit Holz</a:t>
              </a:r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F66C9A35-1A6E-46AF-AFC5-4DF6755B67FF}"/>
              </a:ext>
            </a:extLst>
          </p:cNvPr>
          <p:cNvGrpSpPr/>
          <p:nvPr/>
        </p:nvGrpSpPr>
        <p:grpSpPr>
          <a:xfrm>
            <a:off x="6467702" y="1847793"/>
            <a:ext cx="3761451" cy="4221872"/>
            <a:chOff x="4690872" y="1165041"/>
            <a:chExt cx="3761451" cy="4221872"/>
          </a:xfrm>
        </p:grpSpPr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FC0CB8AF-5047-4BC8-B4EE-59E9CE8E6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27785" y="1165041"/>
              <a:ext cx="1762320" cy="1677046"/>
            </a:xfrm>
            <a:prstGeom prst="rect">
              <a:avLst/>
            </a:prstGeom>
          </p:spPr>
        </p:pic>
        <p:pic>
          <p:nvPicPr>
            <p:cNvPr id="25" name="Picture 6" descr="Ãhnliches Foto">
              <a:extLst>
                <a:ext uri="{FF2B5EF4-FFF2-40B4-BE49-F238E27FC236}">
                  <a16:creationId xmlns:a16="http://schemas.microsoft.com/office/drawing/2014/main" id="{A8417C56-4D64-4E53-8C89-722CE11220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3890" y="3198286"/>
              <a:ext cx="1143575" cy="1582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190325F7-D1BA-4173-A0CA-1BC7C4F73073}"/>
                </a:ext>
              </a:extLst>
            </p:cNvPr>
            <p:cNvSpPr txBox="1"/>
            <p:nvPr/>
          </p:nvSpPr>
          <p:spPr>
            <a:xfrm>
              <a:off x="4690872" y="4986803"/>
              <a:ext cx="3761451" cy="40011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rgbClr val="FFC000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2000" dirty="0"/>
                <a:t>Solar (Elektro) mit Wärmepumpe</a:t>
              </a:r>
            </a:p>
          </p:txBody>
        </p:sp>
        <p:pic>
          <p:nvPicPr>
            <p:cNvPr id="27" name="Picture 8" descr="Bildergebnis fÃ¼r glÃ¼hbirne png">
              <a:extLst>
                <a:ext uri="{FF2B5EF4-FFF2-40B4-BE49-F238E27FC236}">
                  <a16:creationId xmlns:a16="http://schemas.microsoft.com/office/drawing/2014/main" id="{035FF6A4-2F82-418D-9323-CBAB46706D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183" y="3494249"/>
              <a:ext cx="897593" cy="8975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8" name="Gerade Verbindung mit Pfeil 27">
              <a:extLst>
                <a:ext uri="{FF2B5EF4-FFF2-40B4-BE49-F238E27FC236}">
                  <a16:creationId xmlns:a16="http://schemas.microsoft.com/office/drawing/2014/main" id="{040C6084-F54D-49CF-B9B9-A47CE4AF4FF4}"/>
                </a:ext>
              </a:extLst>
            </p:cNvPr>
            <p:cNvCxnSpPr>
              <a:cxnSpLocks/>
            </p:cNvCxnSpPr>
            <p:nvPr/>
          </p:nvCxnSpPr>
          <p:spPr>
            <a:xfrm>
              <a:off x="5836979" y="3001169"/>
              <a:ext cx="0" cy="362582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mit Pfeil 28">
              <a:extLst>
                <a:ext uri="{FF2B5EF4-FFF2-40B4-BE49-F238E27FC236}">
                  <a16:creationId xmlns:a16="http://schemas.microsoft.com/office/drawing/2014/main" id="{7E53DE6A-3280-4970-964E-CF7DB9B316B7}"/>
                </a:ext>
              </a:extLst>
            </p:cNvPr>
            <p:cNvCxnSpPr>
              <a:endCxn id="25" idx="0"/>
            </p:cNvCxnSpPr>
            <p:nvPr/>
          </p:nvCxnSpPr>
          <p:spPr>
            <a:xfrm>
              <a:off x="7385677" y="3001169"/>
              <a:ext cx="1" cy="197117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99458F01-624B-4193-915D-35D004F60923}"/>
                </a:ext>
              </a:extLst>
            </p:cNvPr>
            <p:cNvCxnSpPr/>
            <p:nvPr/>
          </p:nvCxnSpPr>
          <p:spPr>
            <a:xfrm>
              <a:off x="5836979" y="3001169"/>
              <a:ext cx="1548698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8939AFCF-24E3-449F-8D06-D9B0966A7AA6}"/>
                </a:ext>
              </a:extLst>
            </p:cNvPr>
            <p:cNvCxnSpPr/>
            <p:nvPr/>
          </p:nvCxnSpPr>
          <p:spPr>
            <a:xfrm>
              <a:off x="6656832" y="2741913"/>
              <a:ext cx="0" cy="259256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feld 31">
            <a:extLst>
              <a:ext uri="{FF2B5EF4-FFF2-40B4-BE49-F238E27FC236}">
                <a16:creationId xmlns:a16="http://schemas.microsoft.com/office/drawing/2014/main" id="{27420F16-433C-42BF-9D5A-0A2A9545BE7F}"/>
              </a:ext>
            </a:extLst>
          </p:cNvPr>
          <p:cNvSpPr txBox="1"/>
          <p:nvPr/>
        </p:nvSpPr>
        <p:spPr>
          <a:xfrm>
            <a:off x="2231732" y="5674216"/>
            <a:ext cx="7997421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rgbClr val="92D05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de-CH" sz="2000" dirty="0"/>
              <a:t>Persönliche Beratung und individuelle Sanierungslösung </a:t>
            </a:r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744E0916-2593-4D1B-BA22-2E0D1606DA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608587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99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E08147A-1AA1-4CD4-956C-06AFFB911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014" y="365125"/>
            <a:ext cx="9942786" cy="1325563"/>
          </a:xfrm>
        </p:spPr>
        <p:txBody>
          <a:bodyPr/>
          <a:lstStyle/>
          <a:p>
            <a:r>
              <a:rPr lang="de-CH" sz="2400" dirty="0"/>
              <a:t>Lokales Gebäudeprogramm </a:t>
            </a:r>
            <a:r>
              <a:rPr lang="de-CH" sz="2400" dirty="0" err="1"/>
              <a:t>Mörel</a:t>
            </a:r>
            <a:r>
              <a:rPr lang="de-CH" sz="2400" dirty="0"/>
              <a:t> - Filet</a:t>
            </a:r>
            <a:br>
              <a:rPr lang="de-CH" dirty="0"/>
            </a:br>
            <a:r>
              <a:rPr lang="de-CH" dirty="0"/>
              <a:t>Investitionskosten Solar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9299245-18A5-481C-A047-36B124736F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455" y="318486"/>
            <a:ext cx="2369820" cy="137220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1D97F3B-2EE3-4AC8-B27A-96A2DB6F25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00" y="608587"/>
            <a:ext cx="792000" cy="792000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265ABAF8-44D4-4CD8-9450-303F27130192}"/>
              </a:ext>
            </a:extLst>
          </p:cNvPr>
          <p:cNvGrpSpPr/>
          <p:nvPr/>
        </p:nvGrpSpPr>
        <p:grpSpPr>
          <a:xfrm>
            <a:off x="1411013" y="1737326"/>
            <a:ext cx="2879999" cy="2516043"/>
            <a:chOff x="508763" y="1607555"/>
            <a:chExt cx="2365924" cy="2295081"/>
          </a:xfrm>
        </p:grpSpPr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343AA651-E7D7-4DB2-90A0-4230C9805386}"/>
                </a:ext>
              </a:extLst>
            </p:cNvPr>
            <p:cNvSpPr/>
            <p:nvPr/>
          </p:nvSpPr>
          <p:spPr>
            <a:xfrm>
              <a:off x="904332" y="2129706"/>
              <a:ext cx="1970355" cy="1772930"/>
            </a:xfrm>
            <a:custGeom>
              <a:avLst/>
              <a:gdLst>
                <a:gd name="connsiteX0" fmla="*/ 0 w 1970355"/>
                <a:gd name="connsiteY0" fmla="*/ 0 h 3197949"/>
                <a:gd name="connsiteX1" fmla="*/ 1970355 w 1970355"/>
                <a:gd name="connsiteY1" fmla="*/ 0 h 3197949"/>
                <a:gd name="connsiteX2" fmla="*/ 1970355 w 1970355"/>
                <a:gd name="connsiteY2" fmla="*/ 3197949 h 3197949"/>
                <a:gd name="connsiteX3" fmla="*/ 0 w 1970355"/>
                <a:gd name="connsiteY3" fmla="*/ 3197949 h 3197949"/>
                <a:gd name="connsiteX4" fmla="*/ 0 w 1970355"/>
                <a:gd name="connsiteY4" fmla="*/ 0 h 3197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0355" h="3197949">
                  <a:moveTo>
                    <a:pt x="0" y="0"/>
                  </a:moveTo>
                  <a:lnTo>
                    <a:pt x="1970355" y="0"/>
                  </a:lnTo>
                  <a:lnTo>
                    <a:pt x="1970355" y="3197949"/>
                  </a:lnTo>
                  <a:lnTo>
                    <a:pt x="0" y="31979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19050">
              <a:solidFill>
                <a:srgbClr val="92D05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0688" tIns="348870" rIns="170688" bIns="170688" numCol="1" spcCol="1270" anchor="t" anchorCtr="0">
              <a:noAutofit/>
            </a:bodyPr>
            <a:lstStyle/>
            <a:p>
              <a:pPr marL="0" lvl="1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de-CH" sz="1200" dirty="0">
                <a:solidFill>
                  <a:schemeClr val="tx1"/>
                </a:solidFill>
              </a:endParaRPr>
            </a:p>
            <a:p>
              <a:pPr marL="0" lvl="1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de-CH" sz="2200" kern="1200" dirty="0">
                  <a:solidFill>
                    <a:schemeClr val="tx1"/>
                  </a:solidFill>
                </a:rPr>
                <a:t>Fr. 1’200.00</a:t>
              </a:r>
            </a:p>
            <a:p>
              <a:pPr marL="0" lvl="1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de-CH" sz="2200" kern="1200" dirty="0">
                  <a:solidFill>
                    <a:schemeClr val="tx1"/>
                  </a:solidFill>
                </a:rPr>
                <a:t>bis</a:t>
              </a:r>
              <a:br>
                <a:rPr lang="de-CH" sz="2200" dirty="0">
                  <a:solidFill>
                    <a:schemeClr val="tx1"/>
                  </a:solidFill>
                </a:rPr>
              </a:br>
              <a:r>
                <a:rPr lang="de-CH" sz="2200" dirty="0">
                  <a:solidFill>
                    <a:schemeClr val="tx1"/>
                  </a:solidFill>
                </a:rPr>
                <a:t>Fr. 1’500.00</a:t>
              </a:r>
            </a:p>
            <a:p>
              <a:pPr marL="0" lvl="1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de-CH" sz="2200" dirty="0">
                  <a:solidFill>
                    <a:schemeClr val="tx1"/>
                  </a:solidFill>
                </a:rPr>
                <a:t>Pro m2</a:t>
              </a:r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C57E2455-2651-46AF-93AC-FB1D1CFAF8FD}"/>
                </a:ext>
              </a:extLst>
            </p:cNvPr>
            <p:cNvSpPr/>
            <p:nvPr/>
          </p:nvSpPr>
          <p:spPr>
            <a:xfrm>
              <a:off x="508763" y="1607555"/>
              <a:ext cx="791138" cy="791138"/>
            </a:xfrm>
            <a:prstGeom prst="rect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68E2FA45-C5E1-45A1-A253-0F469DA9A423}"/>
              </a:ext>
            </a:extLst>
          </p:cNvPr>
          <p:cNvGrpSpPr/>
          <p:nvPr/>
        </p:nvGrpSpPr>
        <p:grpSpPr>
          <a:xfrm>
            <a:off x="4945028" y="1737326"/>
            <a:ext cx="2880000" cy="4574480"/>
            <a:chOff x="3389037" y="1607555"/>
            <a:chExt cx="2365925" cy="3720100"/>
          </a:xfrm>
        </p:grpSpPr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A263C034-4AD7-487B-B546-1965B9211391}"/>
                </a:ext>
              </a:extLst>
            </p:cNvPr>
            <p:cNvSpPr/>
            <p:nvPr/>
          </p:nvSpPr>
          <p:spPr>
            <a:xfrm rot="16200000">
              <a:off x="1987847" y="3530896"/>
              <a:ext cx="3197949" cy="395569"/>
            </a:xfrm>
            <a:custGeom>
              <a:avLst/>
              <a:gdLst>
                <a:gd name="connsiteX0" fmla="*/ 0 w 3197949"/>
                <a:gd name="connsiteY0" fmla="*/ 0 h 395569"/>
                <a:gd name="connsiteX1" fmla="*/ 3197949 w 3197949"/>
                <a:gd name="connsiteY1" fmla="*/ 0 h 395569"/>
                <a:gd name="connsiteX2" fmla="*/ 3197949 w 3197949"/>
                <a:gd name="connsiteY2" fmla="*/ 395569 h 395569"/>
                <a:gd name="connsiteX3" fmla="*/ 0 w 3197949"/>
                <a:gd name="connsiteY3" fmla="*/ 395569 h 395569"/>
                <a:gd name="connsiteX4" fmla="*/ 0 w 3197949"/>
                <a:gd name="connsiteY4" fmla="*/ 0 h 395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7949" h="395569">
                  <a:moveTo>
                    <a:pt x="0" y="0"/>
                  </a:moveTo>
                  <a:lnTo>
                    <a:pt x="3197949" y="0"/>
                  </a:lnTo>
                  <a:lnTo>
                    <a:pt x="3197949" y="395569"/>
                  </a:lnTo>
                  <a:lnTo>
                    <a:pt x="0" y="3955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-1" tIns="-1" rIns="348871" bIns="0" numCol="1" spcCol="1270" anchor="t" anchorCtr="0">
              <a:noAutofit/>
            </a:bodyPr>
            <a:lstStyle/>
            <a:p>
              <a:pPr marL="0" lvl="0" indent="0" algn="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CH" sz="2400" kern="1200" dirty="0"/>
                <a:t>Vorteile</a:t>
              </a:r>
              <a:r>
                <a:rPr lang="de-CH" sz="2800" kern="1200" dirty="0"/>
                <a:t> </a:t>
              </a: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DCA8D52C-CC4E-4F66-8AD1-BF486EEE8D13}"/>
                </a:ext>
              </a:extLst>
            </p:cNvPr>
            <p:cNvSpPr/>
            <p:nvPr/>
          </p:nvSpPr>
          <p:spPr>
            <a:xfrm>
              <a:off x="3784607" y="2129706"/>
              <a:ext cx="1970355" cy="3197949"/>
            </a:xfrm>
            <a:custGeom>
              <a:avLst/>
              <a:gdLst>
                <a:gd name="connsiteX0" fmla="*/ 0 w 1970355"/>
                <a:gd name="connsiteY0" fmla="*/ 0 h 3197949"/>
                <a:gd name="connsiteX1" fmla="*/ 1970355 w 1970355"/>
                <a:gd name="connsiteY1" fmla="*/ 0 h 3197949"/>
                <a:gd name="connsiteX2" fmla="*/ 1970355 w 1970355"/>
                <a:gd name="connsiteY2" fmla="*/ 3197949 h 3197949"/>
                <a:gd name="connsiteX3" fmla="*/ 0 w 1970355"/>
                <a:gd name="connsiteY3" fmla="*/ 3197949 h 3197949"/>
                <a:gd name="connsiteX4" fmla="*/ 0 w 1970355"/>
                <a:gd name="connsiteY4" fmla="*/ 0 h 3197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0355" h="3197949">
                  <a:moveTo>
                    <a:pt x="0" y="0"/>
                  </a:moveTo>
                  <a:lnTo>
                    <a:pt x="1970355" y="0"/>
                  </a:lnTo>
                  <a:lnTo>
                    <a:pt x="1970355" y="3197949"/>
                  </a:lnTo>
                  <a:lnTo>
                    <a:pt x="0" y="31979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19050">
              <a:solidFill>
                <a:srgbClr val="92D05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0688" tIns="348870" rIns="170688" bIns="170688" numCol="1" spcCol="1270" anchor="t" anchorCtr="0">
              <a:noAutofit/>
            </a:bodyPr>
            <a:lstStyle/>
            <a:p>
              <a:pPr marL="342900" lvl="1" indent="-34290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de-CH" sz="2200" dirty="0">
                  <a:solidFill>
                    <a:schemeClr val="tx1"/>
                  </a:solidFill>
                </a:rPr>
                <a:t>Solarenergie 300Tage</a:t>
              </a:r>
            </a:p>
            <a:p>
              <a:pPr marL="342900" lvl="1" indent="-34290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de-CH" sz="2200" dirty="0">
                  <a:solidFill>
                    <a:schemeClr val="tx1"/>
                  </a:solidFill>
                </a:rPr>
                <a:t>Unterstützung der Heiz-systeme </a:t>
              </a:r>
            </a:p>
            <a:p>
              <a:pPr marL="342900" lvl="1" indent="-34290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de-CH" sz="2200" dirty="0">
                  <a:solidFill>
                    <a:schemeClr val="tx1"/>
                  </a:solidFill>
                </a:rPr>
                <a:t>Schonen der </a:t>
              </a:r>
              <a:r>
                <a:rPr lang="de-CH" sz="2200" dirty="0" err="1">
                  <a:solidFill>
                    <a:schemeClr val="tx1"/>
                  </a:solidFill>
                </a:rPr>
                <a:t>Umweltres</a:t>
              </a:r>
              <a:r>
                <a:rPr lang="de-CH" sz="2200" dirty="0">
                  <a:solidFill>
                    <a:schemeClr val="tx1"/>
                  </a:solidFill>
                </a:rPr>
                <a:t>-sourcen</a:t>
              </a:r>
            </a:p>
            <a:p>
              <a:pPr marL="342900" lvl="1" indent="-34290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endParaRPr lang="de-CH" sz="2200" kern="1200" dirty="0">
                <a:solidFill>
                  <a:schemeClr val="tx1"/>
                </a:solidFill>
                <a:highlight>
                  <a:srgbClr val="FFFF00"/>
                </a:highlight>
              </a:endParaRPr>
            </a:p>
            <a:p>
              <a:pPr marL="342900" lvl="1" indent="-34290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endParaRPr lang="de-CH" sz="2400" kern="1200" dirty="0">
                <a:solidFill>
                  <a:schemeClr val="tx1"/>
                </a:solidFill>
              </a:endParaRPr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C411810C-F400-439E-A6B7-5ADA42D6F17E}"/>
                </a:ext>
              </a:extLst>
            </p:cNvPr>
            <p:cNvSpPr/>
            <p:nvPr/>
          </p:nvSpPr>
          <p:spPr>
            <a:xfrm>
              <a:off x="3389037" y="1607555"/>
              <a:ext cx="791138" cy="791138"/>
            </a:xfrm>
            <a:prstGeom prst="rect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8A467425-DD20-4387-AE73-EB93DFB59F3C}"/>
              </a:ext>
            </a:extLst>
          </p:cNvPr>
          <p:cNvGrpSpPr/>
          <p:nvPr/>
        </p:nvGrpSpPr>
        <p:grpSpPr>
          <a:xfrm>
            <a:off x="8400991" y="1716088"/>
            <a:ext cx="2880000" cy="4595717"/>
            <a:chOff x="6269312" y="1607555"/>
            <a:chExt cx="2365924" cy="3739472"/>
          </a:xfrm>
        </p:grpSpPr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0DD18D02-7C75-4C3F-B4AE-7A5EA4C71A37}"/>
                </a:ext>
              </a:extLst>
            </p:cNvPr>
            <p:cNvSpPr/>
            <p:nvPr/>
          </p:nvSpPr>
          <p:spPr>
            <a:xfrm rot="16200000">
              <a:off x="4868122" y="3530896"/>
              <a:ext cx="3197949" cy="395569"/>
            </a:xfrm>
            <a:custGeom>
              <a:avLst/>
              <a:gdLst>
                <a:gd name="connsiteX0" fmla="*/ 0 w 3197949"/>
                <a:gd name="connsiteY0" fmla="*/ 0 h 395569"/>
                <a:gd name="connsiteX1" fmla="*/ 3197949 w 3197949"/>
                <a:gd name="connsiteY1" fmla="*/ 0 h 395569"/>
                <a:gd name="connsiteX2" fmla="*/ 3197949 w 3197949"/>
                <a:gd name="connsiteY2" fmla="*/ 395569 h 395569"/>
                <a:gd name="connsiteX3" fmla="*/ 0 w 3197949"/>
                <a:gd name="connsiteY3" fmla="*/ 395569 h 395569"/>
                <a:gd name="connsiteX4" fmla="*/ 0 w 3197949"/>
                <a:gd name="connsiteY4" fmla="*/ 0 h 395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7949" h="395569">
                  <a:moveTo>
                    <a:pt x="0" y="0"/>
                  </a:moveTo>
                  <a:lnTo>
                    <a:pt x="3197949" y="0"/>
                  </a:lnTo>
                  <a:lnTo>
                    <a:pt x="3197949" y="395569"/>
                  </a:lnTo>
                  <a:lnTo>
                    <a:pt x="0" y="3955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-1" tIns="-1" rIns="348871" bIns="0" numCol="1" spcCol="1270" anchor="t" anchorCtr="0">
              <a:noAutofit/>
            </a:bodyPr>
            <a:lstStyle/>
            <a:p>
              <a:pPr marL="0" lvl="0" indent="0" algn="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CH" sz="2400" kern="1200" dirty="0"/>
                <a:t>Nachteile</a:t>
              </a:r>
              <a:endParaRPr lang="de-CH" sz="2800" kern="1200" dirty="0"/>
            </a:p>
          </p:txBody>
        </p:sp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id="{BF1D2FD8-85DE-443C-B6DB-222B5EFDA73B}"/>
                </a:ext>
              </a:extLst>
            </p:cNvPr>
            <p:cNvSpPr/>
            <p:nvPr/>
          </p:nvSpPr>
          <p:spPr>
            <a:xfrm>
              <a:off x="6664881" y="2149078"/>
              <a:ext cx="1970355" cy="3197949"/>
            </a:xfrm>
            <a:custGeom>
              <a:avLst/>
              <a:gdLst>
                <a:gd name="connsiteX0" fmla="*/ 0 w 1970355"/>
                <a:gd name="connsiteY0" fmla="*/ 0 h 3197949"/>
                <a:gd name="connsiteX1" fmla="*/ 1970355 w 1970355"/>
                <a:gd name="connsiteY1" fmla="*/ 0 h 3197949"/>
                <a:gd name="connsiteX2" fmla="*/ 1970355 w 1970355"/>
                <a:gd name="connsiteY2" fmla="*/ 3197949 h 3197949"/>
                <a:gd name="connsiteX3" fmla="*/ 0 w 1970355"/>
                <a:gd name="connsiteY3" fmla="*/ 3197949 h 3197949"/>
                <a:gd name="connsiteX4" fmla="*/ 0 w 1970355"/>
                <a:gd name="connsiteY4" fmla="*/ 0 h 3197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0355" h="3197949">
                  <a:moveTo>
                    <a:pt x="0" y="0"/>
                  </a:moveTo>
                  <a:lnTo>
                    <a:pt x="1970355" y="0"/>
                  </a:lnTo>
                  <a:lnTo>
                    <a:pt x="1970355" y="3197949"/>
                  </a:lnTo>
                  <a:lnTo>
                    <a:pt x="0" y="31979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19050">
              <a:solidFill>
                <a:srgbClr val="92D05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0688" tIns="348870" rIns="170688" bIns="170688" numCol="1" spcCol="1270" anchor="t" anchorCtr="0">
              <a:noAutofit/>
            </a:bodyPr>
            <a:lstStyle/>
            <a:p>
              <a:pPr marL="342900" lvl="1" indent="-34290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de-CH" sz="2400" dirty="0">
                  <a:solidFill>
                    <a:schemeClr val="tx1"/>
                  </a:solidFill>
                </a:rPr>
                <a:t>Investitions-kosten</a:t>
              </a:r>
            </a:p>
            <a:p>
              <a:pPr marL="342900" lvl="1" indent="-34290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de-CH" sz="2400" kern="1200" dirty="0" err="1">
                  <a:solidFill>
                    <a:schemeClr val="tx1"/>
                  </a:solidFill>
                </a:rPr>
                <a:t>Thermie</a:t>
              </a:r>
              <a:r>
                <a:rPr lang="de-CH" sz="2400" kern="1200" dirty="0">
                  <a:solidFill>
                    <a:schemeClr val="tx1"/>
                  </a:solidFill>
                </a:rPr>
                <a:t> – keinen </a:t>
              </a:r>
              <a:r>
                <a:rPr lang="de-CH" sz="2400" dirty="0">
                  <a:solidFill>
                    <a:schemeClr val="tx1"/>
                  </a:solidFill>
                </a:rPr>
                <a:t>Nutzen bei Abwesenheit</a:t>
              </a:r>
              <a:endParaRPr lang="de-CH" sz="2400" kern="1200" dirty="0">
                <a:solidFill>
                  <a:schemeClr val="tx1"/>
                </a:solidFill>
              </a:endParaRP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de-CH" sz="1900" kern="1200" dirty="0">
                <a:solidFill>
                  <a:schemeClr val="tx1"/>
                </a:solidFill>
              </a:endParaRPr>
            </a:p>
          </p:txBody>
        </p:sp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75839FED-7478-4997-B8C4-12882FD50754}"/>
                </a:ext>
              </a:extLst>
            </p:cNvPr>
            <p:cNvSpPr/>
            <p:nvPr/>
          </p:nvSpPr>
          <p:spPr>
            <a:xfrm>
              <a:off x="6269312" y="1607555"/>
              <a:ext cx="791138" cy="791138"/>
            </a:xfrm>
            <a:prstGeom prst="rect">
              <a:avLst/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34" name="Textfeld 33">
            <a:extLst>
              <a:ext uri="{FF2B5EF4-FFF2-40B4-BE49-F238E27FC236}">
                <a16:creationId xmlns:a16="http://schemas.microsoft.com/office/drawing/2014/main" id="{CB1692BD-09D4-479D-B03A-AC9F9119C1A2}"/>
              </a:ext>
            </a:extLst>
          </p:cNvPr>
          <p:cNvSpPr txBox="1"/>
          <p:nvPr/>
        </p:nvSpPr>
        <p:spPr>
          <a:xfrm>
            <a:off x="2374052" y="1917700"/>
            <a:ext cx="1939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dirty="0"/>
              <a:t>Solarthermie</a:t>
            </a:r>
          </a:p>
        </p:txBody>
      </p:sp>
      <p:sp>
        <p:nvSpPr>
          <p:cNvPr id="35" name="Freihandform: Form 34">
            <a:extLst>
              <a:ext uri="{FF2B5EF4-FFF2-40B4-BE49-F238E27FC236}">
                <a16:creationId xmlns:a16="http://schemas.microsoft.com/office/drawing/2014/main" id="{4F20FECB-7AF8-4BA3-AD5C-13A2A137BBC6}"/>
              </a:ext>
            </a:extLst>
          </p:cNvPr>
          <p:cNvSpPr/>
          <p:nvPr/>
        </p:nvSpPr>
        <p:spPr>
          <a:xfrm>
            <a:off x="1915561" y="4749591"/>
            <a:ext cx="2375452" cy="1562215"/>
          </a:xfrm>
          <a:custGeom>
            <a:avLst/>
            <a:gdLst>
              <a:gd name="connsiteX0" fmla="*/ 0 w 1970355"/>
              <a:gd name="connsiteY0" fmla="*/ 0 h 3197949"/>
              <a:gd name="connsiteX1" fmla="*/ 1970355 w 1970355"/>
              <a:gd name="connsiteY1" fmla="*/ 0 h 3197949"/>
              <a:gd name="connsiteX2" fmla="*/ 1970355 w 1970355"/>
              <a:gd name="connsiteY2" fmla="*/ 3197949 h 3197949"/>
              <a:gd name="connsiteX3" fmla="*/ 0 w 1970355"/>
              <a:gd name="connsiteY3" fmla="*/ 3197949 h 3197949"/>
              <a:gd name="connsiteX4" fmla="*/ 0 w 1970355"/>
              <a:gd name="connsiteY4" fmla="*/ 0 h 3197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0355" h="3197949">
                <a:moveTo>
                  <a:pt x="0" y="0"/>
                </a:moveTo>
                <a:lnTo>
                  <a:pt x="1970355" y="0"/>
                </a:lnTo>
                <a:lnTo>
                  <a:pt x="1970355" y="3197949"/>
                </a:lnTo>
                <a:lnTo>
                  <a:pt x="0" y="319794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92D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348870" rIns="170688" bIns="170688" numCol="1" spcCol="1270" anchor="t" anchorCtr="0">
            <a:noAutofit/>
          </a:bodyPr>
          <a:lstStyle/>
          <a:p>
            <a:pPr marL="0" lvl="1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de-CH" sz="2200" kern="1200" dirty="0">
                <a:solidFill>
                  <a:schemeClr val="tx1"/>
                </a:solidFill>
              </a:rPr>
              <a:t>Fr. 25’000.00</a:t>
            </a:r>
          </a:p>
          <a:p>
            <a:pPr marL="0" lvl="1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de-CH" sz="2200" kern="1200" dirty="0">
                <a:solidFill>
                  <a:schemeClr val="tx1"/>
                </a:solidFill>
              </a:rPr>
              <a:t>bis</a:t>
            </a:r>
            <a:br>
              <a:rPr lang="de-CH" sz="2200" dirty="0">
                <a:solidFill>
                  <a:schemeClr val="tx1"/>
                </a:solidFill>
              </a:rPr>
            </a:br>
            <a:r>
              <a:rPr lang="de-CH" sz="2200" dirty="0">
                <a:solidFill>
                  <a:schemeClr val="tx1"/>
                </a:solidFill>
              </a:rPr>
              <a:t>Fr. 35’000.00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95A6EE82-1FBE-412C-BE53-517ACD602C36}"/>
              </a:ext>
            </a:extLst>
          </p:cNvPr>
          <p:cNvSpPr txBox="1"/>
          <p:nvPr/>
        </p:nvSpPr>
        <p:spPr>
          <a:xfrm>
            <a:off x="1937848" y="4380259"/>
            <a:ext cx="237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dirty="0"/>
              <a:t>Photovoltaik ca. 10kWp</a:t>
            </a:r>
          </a:p>
        </p:txBody>
      </p:sp>
      <p:sp>
        <p:nvSpPr>
          <p:cNvPr id="37" name="Freihandform: Form 36">
            <a:extLst>
              <a:ext uri="{FF2B5EF4-FFF2-40B4-BE49-F238E27FC236}">
                <a16:creationId xmlns:a16="http://schemas.microsoft.com/office/drawing/2014/main" id="{9565E811-2D15-4F4C-80A1-550722C47FC5}"/>
              </a:ext>
            </a:extLst>
          </p:cNvPr>
          <p:cNvSpPr/>
          <p:nvPr/>
        </p:nvSpPr>
        <p:spPr>
          <a:xfrm rot="16200000">
            <a:off x="-474715" y="4195477"/>
            <a:ext cx="4252978" cy="481520"/>
          </a:xfrm>
          <a:custGeom>
            <a:avLst/>
            <a:gdLst>
              <a:gd name="connsiteX0" fmla="*/ 0 w 3197949"/>
              <a:gd name="connsiteY0" fmla="*/ 0 h 395569"/>
              <a:gd name="connsiteX1" fmla="*/ 3197949 w 3197949"/>
              <a:gd name="connsiteY1" fmla="*/ 0 h 395569"/>
              <a:gd name="connsiteX2" fmla="*/ 3197949 w 3197949"/>
              <a:gd name="connsiteY2" fmla="*/ 395569 h 395569"/>
              <a:gd name="connsiteX3" fmla="*/ 0 w 3197949"/>
              <a:gd name="connsiteY3" fmla="*/ 395569 h 395569"/>
              <a:gd name="connsiteX4" fmla="*/ 0 w 3197949"/>
              <a:gd name="connsiteY4" fmla="*/ 0 h 395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949" h="395569">
                <a:moveTo>
                  <a:pt x="0" y="0"/>
                </a:moveTo>
                <a:lnTo>
                  <a:pt x="3197949" y="0"/>
                </a:lnTo>
                <a:lnTo>
                  <a:pt x="3197949" y="395569"/>
                </a:lnTo>
                <a:lnTo>
                  <a:pt x="0" y="39556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-1" tIns="0" rIns="348871" bIns="0" numCol="1" spcCol="1270" anchor="t" anchorCtr="0">
            <a:noAutofit/>
          </a:bodyPr>
          <a:lstStyle/>
          <a:p>
            <a:pPr marL="0" lvl="0" indent="0" algn="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CH" sz="2400" kern="1200" dirty="0"/>
              <a:t>Investitionen (inkl. MwSt.)</a:t>
            </a:r>
            <a:r>
              <a:rPr lang="de-CH" sz="2800" kern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27059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E08147A-1AA1-4CD4-956C-06AFFB911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014" y="365125"/>
            <a:ext cx="9942786" cy="1325563"/>
          </a:xfrm>
        </p:spPr>
        <p:txBody>
          <a:bodyPr/>
          <a:lstStyle/>
          <a:p>
            <a:r>
              <a:rPr lang="de-CH" sz="2400" dirty="0"/>
              <a:t>Lokales Gebäudeprogramm </a:t>
            </a:r>
            <a:r>
              <a:rPr lang="de-CH" sz="2400" dirty="0" err="1"/>
              <a:t>Mörel</a:t>
            </a:r>
            <a:r>
              <a:rPr lang="de-CH" sz="2400" dirty="0"/>
              <a:t> - Filet</a:t>
            </a:r>
            <a:br>
              <a:rPr lang="de-CH" dirty="0"/>
            </a:br>
            <a:r>
              <a:rPr lang="de-CH" dirty="0"/>
              <a:t>Thermische Solaranlage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9299245-18A5-481C-A047-36B124736F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455" y="318486"/>
            <a:ext cx="2369820" cy="1372202"/>
          </a:xfrm>
          <a:prstGeom prst="rect">
            <a:avLst/>
          </a:prstGeom>
        </p:spPr>
      </p:pic>
      <p:pic>
        <p:nvPicPr>
          <p:cNvPr id="7" name="Inhaltsplatzhalter 8">
            <a:extLst>
              <a:ext uri="{FF2B5EF4-FFF2-40B4-BE49-F238E27FC236}">
                <a16:creationId xmlns:a16="http://schemas.microsoft.com/office/drawing/2014/main" id="{33ACC663-B286-4834-A5E6-4AC1194BED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9" r="9754"/>
          <a:stretch/>
        </p:blipFill>
        <p:spPr>
          <a:xfrm>
            <a:off x="1411014" y="1690688"/>
            <a:ext cx="6761527" cy="4680000"/>
          </a:xfrm>
          <a:prstGeom prst="rect">
            <a:avLst/>
          </a:prstGeom>
          <a:ln w="38100">
            <a:noFill/>
          </a:ln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9C71953-EF21-424C-8671-668712BE5568}"/>
              </a:ext>
            </a:extLst>
          </p:cNvPr>
          <p:cNvSpPr txBox="1"/>
          <p:nvPr/>
        </p:nvSpPr>
        <p:spPr>
          <a:xfrm>
            <a:off x="8601147" y="2792785"/>
            <a:ext cx="2838202" cy="3577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ECKDATEN:</a:t>
            </a:r>
          </a:p>
          <a:p>
            <a:endParaRPr lang="de-CH" sz="1050" dirty="0"/>
          </a:p>
          <a:p>
            <a:r>
              <a:rPr lang="de-CH" dirty="0"/>
              <a:t>MFH in Zermatt</a:t>
            </a:r>
          </a:p>
          <a:p>
            <a:endParaRPr lang="de-CH" dirty="0"/>
          </a:p>
          <a:p>
            <a:r>
              <a:rPr lang="de-CH" dirty="0"/>
              <a:t>1’560m2 EBF</a:t>
            </a:r>
          </a:p>
          <a:p>
            <a:endParaRPr lang="de-CH" dirty="0"/>
          </a:p>
          <a:p>
            <a:r>
              <a:rPr lang="de-CH" dirty="0"/>
              <a:t>23.7m2 Kollektorfläche</a:t>
            </a:r>
          </a:p>
          <a:p>
            <a:r>
              <a:rPr lang="de-CH" dirty="0"/>
              <a:t>(entspricht 11.7kW)</a:t>
            </a:r>
          </a:p>
          <a:p>
            <a:endParaRPr lang="de-CH" dirty="0"/>
          </a:p>
          <a:p>
            <a:r>
              <a:rPr lang="de-CH" dirty="0"/>
              <a:t>Bestehendes Speicher</a:t>
            </a:r>
          </a:p>
          <a:p>
            <a:r>
              <a:rPr lang="de-CH" dirty="0"/>
              <a:t>1’800L</a:t>
            </a:r>
          </a:p>
          <a:p>
            <a:endParaRPr lang="de-CH" dirty="0"/>
          </a:p>
          <a:p>
            <a:r>
              <a:rPr lang="de-CH" dirty="0"/>
              <a:t>30’000 Fr. (inkl. MwSt.)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8DE4FE0-58DC-4A5C-80C9-36761164C8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608587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70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E08147A-1AA1-4CD4-956C-06AFFB911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014" y="365125"/>
            <a:ext cx="9942786" cy="1325563"/>
          </a:xfrm>
        </p:spPr>
        <p:txBody>
          <a:bodyPr/>
          <a:lstStyle/>
          <a:p>
            <a:r>
              <a:rPr lang="de-CH" sz="2400" dirty="0"/>
              <a:t>Lokales Gebäudeprogramm </a:t>
            </a:r>
            <a:r>
              <a:rPr lang="de-CH" sz="2400" dirty="0" err="1"/>
              <a:t>Mörel</a:t>
            </a:r>
            <a:r>
              <a:rPr lang="de-CH" sz="2400" dirty="0"/>
              <a:t> - Filet</a:t>
            </a:r>
            <a:br>
              <a:rPr lang="de-CH" dirty="0"/>
            </a:br>
            <a:r>
              <a:rPr lang="de-CH" dirty="0"/>
              <a:t>Photovoltaik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9299245-18A5-481C-A047-36B124736F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455" y="318486"/>
            <a:ext cx="2369820" cy="137220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20B392E-2139-4AC7-ACA0-8B9A24266A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608587"/>
            <a:ext cx="792000" cy="792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15E7D1A-0015-4923-91C8-83C378D708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88" b="12434"/>
          <a:stretch/>
        </p:blipFill>
        <p:spPr>
          <a:xfrm>
            <a:off x="466725" y="4026480"/>
            <a:ext cx="3605038" cy="2445081"/>
          </a:xfrm>
          <a:prstGeom prst="rect">
            <a:avLst/>
          </a:prstGeom>
        </p:spPr>
      </p:pic>
      <p:pic>
        <p:nvPicPr>
          <p:cNvPr id="9" name="Grafik 8" descr="Ein Bild, das Text, Boden, drinnen enthält.&#10;&#10;Automatisch generierte Beschreibung">
            <a:extLst>
              <a:ext uri="{FF2B5EF4-FFF2-40B4-BE49-F238E27FC236}">
                <a16:creationId xmlns:a16="http://schemas.microsoft.com/office/drawing/2014/main" id="{C6AC1657-5C7D-4161-9DCB-0748866AD7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323" y="4762149"/>
            <a:ext cx="2369820" cy="1777365"/>
          </a:xfrm>
          <a:prstGeom prst="rect">
            <a:avLst/>
          </a:prstGeom>
        </p:spPr>
      </p:pic>
      <p:pic>
        <p:nvPicPr>
          <p:cNvPr id="12" name="Grafik 11" descr="Ein Bild, das Berg, Gras, draußen, Natur enthält.&#10;&#10;Automatisch generierte Beschreibung">
            <a:extLst>
              <a:ext uri="{FF2B5EF4-FFF2-40B4-BE49-F238E27FC236}">
                <a16:creationId xmlns:a16="http://schemas.microsoft.com/office/drawing/2014/main" id="{574FDB5B-CEB2-4159-A1C2-16BA66EC11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396" y="4727903"/>
            <a:ext cx="2278500" cy="177736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7511250-3020-4410-88D6-62B26527D8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699" y="4753259"/>
            <a:ext cx="2369821" cy="1777366"/>
          </a:xfrm>
          <a:prstGeom prst="rect">
            <a:avLst/>
          </a:prstGeom>
        </p:spPr>
      </p:pic>
      <p:pic>
        <p:nvPicPr>
          <p:cNvPr id="16" name="Grafik 15" descr="Ein Bild, das Berg, Haus enthält.&#10;&#10;Automatisch generierte Beschreibung">
            <a:extLst>
              <a:ext uri="{FF2B5EF4-FFF2-40B4-BE49-F238E27FC236}">
                <a16:creationId xmlns:a16="http://schemas.microsoft.com/office/drawing/2014/main" id="{6D5F4468-1CD1-4BC9-846D-F242089B83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699" y="1834956"/>
            <a:ext cx="4927443" cy="276535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B7A2F02A-ED3F-408B-B3BC-DD6E8823E7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726" y="1834956"/>
            <a:ext cx="3605037" cy="2063944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95B57126-6A67-4739-BA25-80F6F3F9AD79}"/>
              </a:ext>
            </a:extLst>
          </p:cNvPr>
          <p:cNvSpPr txBox="1"/>
          <p:nvPr/>
        </p:nvSpPr>
        <p:spPr>
          <a:xfrm>
            <a:off x="4259566" y="1853400"/>
            <a:ext cx="2205330" cy="3023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ECKDATEN:</a:t>
            </a:r>
          </a:p>
          <a:p>
            <a:endParaRPr lang="de-CH" sz="1050" dirty="0"/>
          </a:p>
          <a:p>
            <a:r>
              <a:rPr lang="de-CH" dirty="0" err="1"/>
              <a:t>Indach</a:t>
            </a:r>
            <a:r>
              <a:rPr lang="de-CH" dirty="0"/>
              <a:t> oder </a:t>
            </a:r>
            <a:r>
              <a:rPr lang="de-CH" dirty="0" err="1"/>
              <a:t>Aufdach</a:t>
            </a:r>
            <a:endParaRPr lang="de-CH" dirty="0"/>
          </a:p>
          <a:p>
            <a:endParaRPr lang="de-CH" dirty="0"/>
          </a:p>
          <a:p>
            <a:r>
              <a:rPr lang="de-CH" dirty="0"/>
              <a:t>Abhängig Stromverbrauch</a:t>
            </a:r>
          </a:p>
          <a:p>
            <a:endParaRPr lang="de-CH" dirty="0"/>
          </a:p>
          <a:p>
            <a:r>
              <a:rPr lang="de-CH" dirty="0"/>
              <a:t>Zustand des Daches</a:t>
            </a:r>
          </a:p>
          <a:p>
            <a:endParaRPr lang="de-CH" dirty="0"/>
          </a:p>
          <a:p>
            <a:r>
              <a:rPr lang="de-CH" dirty="0"/>
              <a:t>Batteriespeicher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56219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8BB67967-F60F-4386-8C29-8CB8AC647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E3424DA9-04C8-4EF1-9D11-A41770AFBB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8" r="15316" b="2"/>
          <a:stretch/>
        </p:blipFill>
        <p:spPr>
          <a:xfrm>
            <a:off x="-182887" y="-164597"/>
            <a:ext cx="6447707" cy="4622292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D2D2C3D0-D5DB-4464-BB3E-2DF035FDB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8ABD1A75-78A3-4314-9BC8-CF021BE7F698}"/>
              </a:ext>
            </a:extLst>
          </p:cNvPr>
          <p:cNvSpPr txBox="1">
            <a:spLocks/>
          </p:cNvSpPr>
          <p:nvPr/>
        </p:nvSpPr>
        <p:spPr>
          <a:xfrm>
            <a:off x="1465581" y="5324592"/>
            <a:ext cx="5705856" cy="10429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5400" dirty="0"/>
              <a:t>Lokales Gebäudeprogramm </a:t>
            </a:r>
            <a:r>
              <a:rPr lang="de-CH" sz="5400" dirty="0" err="1"/>
              <a:t>Mörel</a:t>
            </a:r>
            <a:r>
              <a:rPr lang="de-CH" sz="5400" dirty="0"/>
              <a:t> – Filet</a:t>
            </a:r>
          </a:p>
          <a:p>
            <a:endParaRPr lang="de-CH" sz="5400" dirty="0"/>
          </a:p>
          <a:p>
            <a:r>
              <a:rPr lang="de-CH" sz="14800" dirty="0"/>
              <a:t>Besten Dank.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48D0D342-465C-40A1-8E1D-51BD49B96274}"/>
              </a:ext>
            </a:extLst>
          </p:cNvPr>
          <p:cNvSpPr/>
          <p:nvPr/>
        </p:nvSpPr>
        <p:spPr>
          <a:xfrm>
            <a:off x="0" y="0"/>
            <a:ext cx="12192000" cy="462229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0D7B940-B61F-4964-8559-A073A658E9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971"/>
          <a:stretch/>
        </p:blipFill>
        <p:spPr>
          <a:xfrm>
            <a:off x="1194816" y="12700"/>
            <a:ext cx="10094976" cy="489269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85A4AF9-3564-446D-BA8B-5F740C0B1347}"/>
              </a:ext>
            </a:extLst>
          </p:cNvPr>
          <p:cNvSpPr txBox="1"/>
          <p:nvPr/>
        </p:nvSpPr>
        <p:spPr>
          <a:xfrm>
            <a:off x="8558784" y="5167235"/>
            <a:ext cx="2206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/>
              <a:t>Jan Gattlen</a:t>
            </a:r>
          </a:p>
          <a:p>
            <a:r>
              <a:rPr lang="de-CH" dirty="0" err="1"/>
              <a:t>Stv</a:t>
            </a:r>
            <a:r>
              <a:rPr lang="de-CH" dirty="0"/>
              <a:t>. Geschäftsführer</a:t>
            </a:r>
          </a:p>
          <a:p>
            <a:r>
              <a:rPr lang="de-CH" dirty="0"/>
              <a:t>+41 27 946 41 00</a:t>
            </a:r>
          </a:p>
          <a:p>
            <a:r>
              <a:rPr lang="de-CH" dirty="0"/>
              <a:t>jan@gattlen.ch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EA5A8DA-1C0C-4FE5-93C8-460300D1B61D}"/>
              </a:ext>
            </a:extLst>
          </p:cNvPr>
          <p:cNvSpPr/>
          <p:nvPr/>
        </p:nvSpPr>
        <p:spPr>
          <a:xfrm>
            <a:off x="2184400" y="0"/>
            <a:ext cx="762000" cy="304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70121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E08147A-1AA1-4CD4-956C-06AFFB911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655" y="367642"/>
            <a:ext cx="10053144" cy="1325563"/>
          </a:xfrm>
        </p:spPr>
        <p:txBody>
          <a:bodyPr>
            <a:normAutofit/>
          </a:bodyPr>
          <a:lstStyle/>
          <a:p>
            <a:r>
              <a:rPr lang="de-CH" sz="2400" dirty="0"/>
              <a:t>Lokales Gebäudeprogramm </a:t>
            </a:r>
            <a:r>
              <a:rPr lang="de-CH" sz="2400" dirty="0" err="1"/>
              <a:t>Mörel</a:t>
            </a:r>
            <a:r>
              <a:rPr lang="de-CH" sz="2400" dirty="0"/>
              <a:t> - Filet</a:t>
            </a:r>
            <a:br>
              <a:rPr lang="de-CH" sz="2400" dirty="0"/>
            </a:br>
            <a:r>
              <a:rPr lang="de-CH" dirty="0"/>
              <a:t>Thema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7A01AC6-C551-4941-A79A-691A74E751DF}"/>
              </a:ext>
            </a:extLst>
          </p:cNvPr>
          <p:cNvSpPr txBox="1"/>
          <p:nvPr/>
        </p:nvSpPr>
        <p:spPr>
          <a:xfrm>
            <a:off x="1300655" y="2026356"/>
            <a:ext cx="957460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CH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Investitionskosten für Solaranlagen, Holzheizungen und Wärmepumpen für Haussanierungen im Oberwallis.</a:t>
            </a:r>
          </a:p>
          <a:p>
            <a:pPr lvl="0"/>
            <a:endParaRPr lang="de-CH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CH" sz="28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Kurzvorstellung Ewald Gattlen AG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CH" sz="28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Wohntypen (EFH &amp; MFH) und deren Kosten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CH" sz="28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Beispiele</a:t>
            </a:r>
            <a:endParaRPr lang="de-CH" sz="2400" dirty="0"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de-CH" sz="2400" dirty="0">
              <a:effectLst/>
              <a:highlight>
                <a:srgbClr val="FFFF00"/>
              </a:highlight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endParaRPr lang="de-CH" sz="20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71BECAC-7065-40CF-8276-FA53B2DF8F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569" y="307906"/>
            <a:ext cx="2486331" cy="144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1E89719-3280-4C0D-B54B-85D000580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00" y="568844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34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E08147A-1AA1-4CD4-956C-06AFFB911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655" y="365125"/>
            <a:ext cx="10053144" cy="1325563"/>
          </a:xfrm>
        </p:spPr>
        <p:txBody>
          <a:bodyPr>
            <a:normAutofit/>
          </a:bodyPr>
          <a:lstStyle/>
          <a:p>
            <a:r>
              <a:rPr lang="de-CH" sz="2400" dirty="0"/>
              <a:t>Lokales Gebäudeprogramm </a:t>
            </a:r>
            <a:r>
              <a:rPr lang="de-CH" sz="2400" dirty="0" err="1"/>
              <a:t>Mörel</a:t>
            </a:r>
            <a:r>
              <a:rPr lang="de-CH" sz="2400" dirty="0"/>
              <a:t> - Filet</a:t>
            </a:r>
            <a:br>
              <a:rPr lang="de-CH" sz="2400" dirty="0"/>
            </a:br>
            <a:r>
              <a:rPr lang="de-CH" dirty="0"/>
              <a:t>Dienstleistungen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5E65FB6-40FD-48E1-8CA6-EAC2F8FCE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569" y="307906"/>
            <a:ext cx="2486331" cy="1440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F343A894-51C2-4988-AE77-AF9A633604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212" y="5129930"/>
            <a:ext cx="1271681" cy="127168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B0CBE81-3B50-47DE-BCB1-51D9A9E8E6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14" y="5129930"/>
            <a:ext cx="1271681" cy="1271681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59B10558-D541-44BA-8BD5-4EB50EF00F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717" y="5129930"/>
            <a:ext cx="1271681" cy="1271681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0D022BD0-A4ED-4418-A33E-5BAA8A088C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063" y="5129930"/>
            <a:ext cx="1271681" cy="127168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53E17704-784B-4C3E-9349-F66B9CC759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222" y="5129930"/>
            <a:ext cx="1271681" cy="1271681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BB1D29D2-3ADA-4E53-A61D-F86EE964E0A4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727" y="5131217"/>
            <a:ext cx="1270394" cy="1270394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FE44756A-2233-4DC0-93B0-88C553E798EF}"/>
              </a:ext>
            </a:extLst>
          </p:cNvPr>
          <p:cNvGrpSpPr/>
          <p:nvPr/>
        </p:nvGrpSpPr>
        <p:grpSpPr>
          <a:xfrm>
            <a:off x="4565266" y="1095342"/>
            <a:ext cx="5993212" cy="3792290"/>
            <a:chOff x="4412866" y="1171542"/>
            <a:chExt cx="5993212" cy="3792290"/>
          </a:xfrm>
        </p:grpSpPr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B18DCDA2-A8CF-45C6-A7EB-5064352E7D1E}"/>
                </a:ext>
              </a:extLst>
            </p:cNvPr>
            <p:cNvGrpSpPr/>
            <p:nvPr/>
          </p:nvGrpSpPr>
          <p:grpSpPr>
            <a:xfrm>
              <a:off x="4412866" y="1171542"/>
              <a:ext cx="5578712" cy="3792290"/>
              <a:chOff x="3362988" y="397592"/>
              <a:chExt cx="5291940" cy="3552412"/>
            </a:xfrm>
          </p:grpSpPr>
          <p:pic>
            <p:nvPicPr>
              <p:cNvPr id="13" name="Picture 4" descr="http://images.wetter.tv/maps/default/CH_VS.png">
                <a:extLst>
                  <a:ext uri="{FF2B5EF4-FFF2-40B4-BE49-F238E27FC236}">
                    <a16:creationId xmlns:a16="http://schemas.microsoft.com/office/drawing/2014/main" id="{B449F9A9-D859-481B-9728-3AF6594E1F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2988" y="397592"/>
                <a:ext cx="5291940" cy="35524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BBD1A7A5-7ADB-41CE-93DC-9BD939BBC5B8}"/>
                  </a:ext>
                </a:extLst>
              </p:cNvPr>
              <p:cNvSpPr/>
              <p:nvPr/>
            </p:nvSpPr>
            <p:spPr>
              <a:xfrm>
                <a:off x="6553200" y="1910300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>
                  <a:ln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0EF59FB2-06FF-4B0A-AE47-72FD560C47EF}"/>
                </a:ext>
              </a:extLst>
            </p:cNvPr>
            <p:cNvSpPr txBox="1"/>
            <p:nvPr/>
          </p:nvSpPr>
          <p:spPr>
            <a:xfrm>
              <a:off x="9531470" y="2663371"/>
              <a:ext cx="87460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CH" sz="2400" dirty="0">
                  <a:ln>
                    <a:solidFill>
                      <a:schemeClr val="accent1"/>
                    </a:solidFill>
                  </a:ln>
                  <a:solidFill>
                    <a:schemeClr val="accent1"/>
                  </a:solidFill>
                </a:rPr>
                <a:t>VISP</a:t>
              </a:r>
            </a:p>
          </p:txBody>
        </p:sp>
      </p:grp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57F90B24-98A8-4951-9D71-900495F8E409}"/>
              </a:ext>
            </a:extLst>
          </p:cNvPr>
          <p:cNvCxnSpPr>
            <a:cxnSpLocks/>
            <a:stCxn id="14" idx="6"/>
          </p:cNvCxnSpPr>
          <p:nvPr/>
        </p:nvCxnSpPr>
        <p:spPr>
          <a:xfrm>
            <a:off x="8118111" y="2806274"/>
            <a:ext cx="1556529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Grafik 22">
            <a:extLst>
              <a:ext uri="{FF2B5EF4-FFF2-40B4-BE49-F238E27FC236}">
                <a16:creationId xmlns:a16="http://schemas.microsoft.com/office/drawing/2014/main" id="{F6F84A4E-E0E9-4FC7-81F6-A0B55A5D98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574723"/>
            <a:ext cx="792000" cy="792000"/>
          </a:xfrm>
          <a:prstGeom prst="rect">
            <a:avLst/>
          </a:prstGeom>
        </p:spPr>
      </p:pic>
      <p:pic>
        <p:nvPicPr>
          <p:cNvPr id="24" name="Picture 2" descr="Was ist der GEAK®?">
            <a:extLst>
              <a:ext uri="{FF2B5EF4-FFF2-40B4-BE49-F238E27FC236}">
                <a16:creationId xmlns:a16="http://schemas.microsoft.com/office/drawing/2014/main" id="{4D1D5313-4386-4438-8CF0-2E38F8B2E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290" y="2245566"/>
            <a:ext cx="1559005" cy="55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Logo WPSM DE (RGB) | HSB">
            <a:extLst>
              <a:ext uri="{FF2B5EF4-FFF2-40B4-BE49-F238E27FC236}">
                <a16:creationId xmlns:a16="http://schemas.microsoft.com/office/drawing/2014/main" id="{CB3893BE-2889-4368-B2A3-280BA8E08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83" y="2340839"/>
            <a:ext cx="1923240" cy="44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Impulsberatung Energie vom Dach - Solarkraftwerk Wohlen">
            <a:extLst>
              <a:ext uri="{FF2B5EF4-FFF2-40B4-BE49-F238E27FC236}">
                <a16:creationId xmlns:a16="http://schemas.microsoft.com/office/drawing/2014/main" id="{C01D6752-5D59-49A2-B879-98CE34861F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09"/>
          <a:stretch/>
        </p:blipFill>
        <p:spPr bwMode="auto">
          <a:xfrm>
            <a:off x="722083" y="2824302"/>
            <a:ext cx="3388114" cy="48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MINERGIE - Energie Zentralschweiz">
            <a:extLst>
              <a:ext uri="{FF2B5EF4-FFF2-40B4-BE49-F238E27FC236}">
                <a16:creationId xmlns:a16="http://schemas.microsoft.com/office/drawing/2014/main" id="{AFE12D7E-ACE6-47CB-B661-776A5760E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117" y="3340900"/>
            <a:ext cx="1708441" cy="33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Swissolar-Kurs Solarstrom Basis - Elektro">
            <a:extLst>
              <a:ext uri="{FF2B5EF4-FFF2-40B4-BE49-F238E27FC236}">
                <a16:creationId xmlns:a16="http://schemas.microsoft.com/office/drawing/2014/main" id="{9A026DE3-E05E-4187-A87E-A6B20B8F8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23" y="4220471"/>
            <a:ext cx="1923238" cy="24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Details zum Anlagezertifikat für das Wärmepumpen-System-Modul (WPSM)">
            <a:extLst>
              <a:ext uri="{FF2B5EF4-FFF2-40B4-BE49-F238E27FC236}">
                <a16:creationId xmlns:a16="http://schemas.microsoft.com/office/drawing/2014/main" id="{53E9D62F-D202-4622-953C-28B436BF9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512" y="3741785"/>
            <a:ext cx="1271681" cy="74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 descr="News | Planaag">
            <a:extLst>
              <a:ext uri="{FF2B5EF4-FFF2-40B4-BE49-F238E27FC236}">
                <a16:creationId xmlns:a16="http://schemas.microsoft.com/office/drawing/2014/main" id="{82A7C0ED-F97C-4B0E-B7C3-66F9BE7416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28"/>
          <a:stretch/>
        </p:blipFill>
        <p:spPr bwMode="auto">
          <a:xfrm>
            <a:off x="699423" y="3315072"/>
            <a:ext cx="1317603" cy="69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36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E08147A-1AA1-4CD4-956C-06AFFB911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014" y="365125"/>
            <a:ext cx="9942786" cy="1325563"/>
          </a:xfrm>
        </p:spPr>
        <p:txBody>
          <a:bodyPr/>
          <a:lstStyle/>
          <a:p>
            <a:r>
              <a:rPr lang="de-CH" sz="2400" dirty="0"/>
              <a:t>Lokales Gebäudeprogramm </a:t>
            </a:r>
            <a:r>
              <a:rPr lang="de-CH" sz="2400" dirty="0" err="1"/>
              <a:t>Mörel</a:t>
            </a:r>
            <a:r>
              <a:rPr lang="de-CH" sz="2400" dirty="0"/>
              <a:t> - Filet</a:t>
            </a:r>
            <a:br>
              <a:rPr lang="de-CH" dirty="0"/>
            </a:br>
            <a:r>
              <a:rPr lang="de-CH" dirty="0"/>
              <a:t>Was braucht es zum Heizen?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9299245-18A5-481C-A047-36B124736F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455" y="318486"/>
            <a:ext cx="2369820" cy="1372202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7C87511C-FC81-4696-9485-0BC54C751E47}"/>
              </a:ext>
            </a:extLst>
          </p:cNvPr>
          <p:cNvGrpSpPr/>
          <p:nvPr/>
        </p:nvGrpSpPr>
        <p:grpSpPr>
          <a:xfrm>
            <a:off x="1411014" y="1737326"/>
            <a:ext cx="2880000" cy="4565938"/>
            <a:chOff x="508763" y="1607555"/>
            <a:chExt cx="2365924" cy="3720100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69B5B2A5-F495-41EF-88E1-D48BA15611C7}"/>
                </a:ext>
              </a:extLst>
            </p:cNvPr>
            <p:cNvSpPr/>
            <p:nvPr/>
          </p:nvSpPr>
          <p:spPr>
            <a:xfrm rot="16200000">
              <a:off x="-892426" y="3530896"/>
              <a:ext cx="3197949" cy="395569"/>
            </a:xfrm>
            <a:custGeom>
              <a:avLst/>
              <a:gdLst>
                <a:gd name="connsiteX0" fmla="*/ 0 w 3197949"/>
                <a:gd name="connsiteY0" fmla="*/ 0 h 395569"/>
                <a:gd name="connsiteX1" fmla="*/ 3197949 w 3197949"/>
                <a:gd name="connsiteY1" fmla="*/ 0 h 395569"/>
                <a:gd name="connsiteX2" fmla="*/ 3197949 w 3197949"/>
                <a:gd name="connsiteY2" fmla="*/ 395569 h 395569"/>
                <a:gd name="connsiteX3" fmla="*/ 0 w 3197949"/>
                <a:gd name="connsiteY3" fmla="*/ 395569 h 395569"/>
                <a:gd name="connsiteX4" fmla="*/ 0 w 3197949"/>
                <a:gd name="connsiteY4" fmla="*/ 0 h 395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7949" h="395569">
                  <a:moveTo>
                    <a:pt x="0" y="0"/>
                  </a:moveTo>
                  <a:lnTo>
                    <a:pt x="3197949" y="0"/>
                  </a:lnTo>
                  <a:lnTo>
                    <a:pt x="3197949" y="395569"/>
                  </a:lnTo>
                  <a:lnTo>
                    <a:pt x="0" y="3955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-1" tIns="0" rIns="348871" bIns="0" numCol="1" spcCol="1270" anchor="t" anchorCtr="0">
              <a:noAutofit/>
            </a:bodyPr>
            <a:lstStyle/>
            <a:p>
              <a:pPr marL="0" lvl="0" indent="0" algn="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CH" sz="2400" kern="1200" dirty="0"/>
                <a:t>Energieträger</a:t>
              </a:r>
              <a:r>
                <a:rPr lang="de-CH" sz="2800" kern="1200" dirty="0"/>
                <a:t> </a:t>
              </a: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1465F4A-961D-4D94-BEC7-09237ACC57F9}"/>
                </a:ext>
              </a:extLst>
            </p:cNvPr>
            <p:cNvSpPr/>
            <p:nvPr/>
          </p:nvSpPr>
          <p:spPr>
            <a:xfrm>
              <a:off x="904332" y="2129706"/>
              <a:ext cx="1970355" cy="3197949"/>
            </a:xfrm>
            <a:custGeom>
              <a:avLst/>
              <a:gdLst>
                <a:gd name="connsiteX0" fmla="*/ 0 w 1970355"/>
                <a:gd name="connsiteY0" fmla="*/ 0 h 3197949"/>
                <a:gd name="connsiteX1" fmla="*/ 1970355 w 1970355"/>
                <a:gd name="connsiteY1" fmla="*/ 0 h 3197949"/>
                <a:gd name="connsiteX2" fmla="*/ 1970355 w 1970355"/>
                <a:gd name="connsiteY2" fmla="*/ 3197949 h 3197949"/>
                <a:gd name="connsiteX3" fmla="*/ 0 w 1970355"/>
                <a:gd name="connsiteY3" fmla="*/ 3197949 h 3197949"/>
                <a:gd name="connsiteX4" fmla="*/ 0 w 1970355"/>
                <a:gd name="connsiteY4" fmla="*/ 0 h 3197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0355" h="3197949">
                  <a:moveTo>
                    <a:pt x="0" y="0"/>
                  </a:moveTo>
                  <a:lnTo>
                    <a:pt x="1970355" y="0"/>
                  </a:lnTo>
                  <a:lnTo>
                    <a:pt x="1970355" y="3197949"/>
                  </a:lnTo>
                  <a:lnTo>
                    <a:pt x="0" y="31979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19050">
              <a:solidFill>
                <a:srgbClr val="92D05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0688" tIns="348870" rIns="170688" bIns="170688" numCol="1" spcCol="1270" anchor="t" anchorCtr="0">
              <a:noAutofit/>
            </a:bodyPr>
            <a:lstStyle/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de-CH" sz="2400" kern="1200" dirty="0">
                  <a:solidFill>
                    <a:schemeClr val="tx1"/>
                  </a:solidFill>
                </a:rPr>
                <a:t>Holz</a:t>
              </a: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de-CH" sz="2400" kern="1200" dirty="0">
                  <a:solidFill>
                    <a:schemeClr val="tx1"/>
                  </a:solidFill>
                </a:rPr>
                <a:t>Öl</a:t>
              </a: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de-CH" sz="2400" kern="1200" dirty="0">
                  <a:solidFill>
                    <a:schemeClr val="tx1"/>
                  </a:solidFill>
                </a:rPr>
                <a:t>Gas</a:t>
              </a: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de-CH" sz="2400" kern="1200" dirty="0">
                  <a:solidFill>
                    <a:schemeClr val="tx1"/>
                  </a:solidFill>
                </a:rPr>
                <a:t>Elektro</a:t>
              </a: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de-CH" sz="2400" kern="1200" dirty="0">
                  <a:solidFill>
                    <a:schemeClr val="tx1"/>
                  </a:solidFill>
                </a:rPr>
                <a:t>Sonne</a:t>
              </a: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de-CH" sz="2400" kern="1200" dirty="0">
                  <a:solidFill>
                    <a:schemeClr val="tx1"/>
                  </a:solidFill>
                </a:rPr>
                <a:t>Wind</a:t>
              </a: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de-CH" sz="2400" kern="1200" dirty="0">
                  <a:solidFill>
                    <a:schemeClr val="tx1"/>
                  </a:solidFill>
                </a:rPr>
                <a:t>Erde</a:t>
              </a: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de-CH" sz="2400" kern="1200" dirty="0">
                  <a:solidFill>
                    <a:schemeClr val="tx1"/>
                  </a:solidFill>
                </a:rPr>
                <a:t>Wasser</a:t>
              </a: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357547A5-AB51-4FE8-8AC7-D1DFF06C0D32}"/>
                </a:ext>
              </a:extLst>
            </p:cNvPr>
            <p:cNvSpPr/>
            <p:nvPr/>
          </p:nvSpPr>
          <p:spPr>
            <a:xfrm>
              <a:off x="508763" y="1607555"/>
              <a:ext cx="791138" cy="791138"/>
            </a:xfrm>
            <a:prstGeom prst="rect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000" r="-17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643E03E1-B428-4063-96B9-E1F37A28897D}"/>
              </a:ext>
            </a:extLst>
          </p:cNvPr>
          <p:cNvGrpSpPr/>
          <p:nvPr/>
        </p:nvGrpSpPr>
        <p:grpSpPr>
          <a:xfrm>
            <a:off x="4945029" y="1737326"/>
            <a:ext cx="2880000" cy="4565938"/>
            <a:chOff x="3389037" y="1607555"/>
            <a:chExt cx="2365925" cy="3720100"/>
          </a:xfrm>
        </p:grpSpPr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6C3EC9DD-2E18-44DC-8AB0-204E6215FD9B}"/>
                </a:ext>
              </a:extLst>
            </p:cNvPr>
            <p:cNvSpPr/>
            <p:nvPr/>
          </p:nvSpPr>
          <p:spPr>
            <a:xfrm rot="16200000">
              <a:off x="1987847" y="3530896"/>
              <a:ext cx="3197949" cy="395569"/>
            </a:xfrm>
            <a:custGeom>
              <a:avLst/>
              <a:gdLst>
                <a:gd name="connsiteX0" fmla="*/ 0 w 3197949"/>
                <a:gd name="connsiteY0" fmla="*/ 0 h 395569"/>
                <a:gd name="connsiteX1" fmla="*/ 3197949 w 3197949"/>
                <a:gd name="connsiteY1" fmla="*/ 0 h 395569"/>
                <a:gd name="connsiteX2" fmla="*/ 3197949 w 3197949"/>
                <a:gd name="connsiteY2" fmla="*/ 395569 h 395569"/>
                <a:gd name="connsiteX3" fmla="*/ 0 w 3197949"/>
                <a:gd name="connsiteY3" fmla="*/ 395569 h 395569"/>
                <a:gd name="connsiteX4" fmla="*/ 0 w 3197949"/>
                <a:gd name="connsiteY4" fmla="*/ 0 h 395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7949" h="395569">
                  <a:moveTo>
                    <a:pt x="0" y="0"/>
                  </a:moveTo>
                  <a:lnTo>
                    <a:pt x="3197949" y="0"/>
                  </a:lnTo>
                  <a:lnTo>
                    <a:pt x="3197949" y="395569"/>
                  </a:lnTo>
                  <a:lnTo>
                    <a:pt x="0" y="3955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-1" tIns="-1" rIns="348871" bIns="0" numCol="1" spcCol="1270" anchor="t" anchorCtr="0">
              <a:noAutofit/>
            </a:bodyPr>
            <a:lstStyle/>
            <a:p>
              <a:pPr marL="0" lvl="0" indent="0" algn="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CH" sz="2400" kern="1200" dirty="0"/>
                <a:t>Wärmeerzeuger</a:t>
              </a:r>
              <a:r>
                <a:rPr lang="de-CH" sz="2800" kern="1200" dirty="0"/>
                <a:t> </a:t>
              </a: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2DFA1A1C-B6DF-4C58-A0BF-64D77450E3E9}"/>
                </a:ext>
              </a:extLst>
            </p:cNvPr>
            <p:cNvSpPr/>
            <p:nvPr/>
          </p:nvSpPr>
          <p:spPr>
            <a:xfrm>
              <a:off x="3784607" y="2129706"/>
              <a:ext cx="1970355" cy="3197949"/>
            </a:xfrm>
            <a:custGeom>
              <a:avLst/>
              <a:gdLst>
                <a:gd name="connsiteX0" fmla="*/ 0 w 1970355"/>
                <a:gd name="connsiteY0" fmla="*/ 0 h 3197949"/>
                <a:gd name="connsiteX1" fmla="*/ 1970355 w 1970355"/>
                <a:gd name="connsiteY1" fmla="*/ 0 h 3197949"/>
                <a:gd name="connsiteX2" fmla="*/ 1970355 w 1970355"/>
                <a:gd name="connsiteY2" fmla="*/ 3197949 h 3197949"/>
                <a:gd name="connsiteX3" fmla="*/ 0 w 1970355"/>
                <a:gd name="connsiteY3" fmla="*/ 3197949 h 3197949"/>
                <a:gd name="connsiteX4" fmla="*/ 0 w 1970355"/>
                <a:gd name="connsiteY4" fmla="*/ 0 h 3197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0355" h="3197949">
                  <a:moveTo>
                    <a:pt x="0" y="0"/>
                  </a:moveTo>
                  <a:lnTo>
                    <a:pt x="1970355" y="0"/>
                  </a:lnTo>
                  <a:lnTo>
                    <a:pt x="1970355" y="3197949"/>
                  </a:lnTo>
                  <a:lnTo>
                    <a:pt x="0" y="31979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19050">
              <a:solidFill>
                <a:srgbClr val="92D05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0688" tIns="348870" rIns="170688" bIns="170688" numCol="1" spcCol="1270" anchor="t" anchorCtr="0">
              <a:noAutofit/>
            </a:bodyPr>
            <a:lstStyle/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de-CH" sz="2400" kern="1200" dirty="0">
                  <a:solidFill>
                    <a:schemeClr val="tx1"/>
                  </a:solidFill>
                </a:rPr>
                <a:t>Heizkessel</a:t>
              </a: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de-CH" sz="2400" kern="1200" dirty="0">
                  <a:solidFill>
                    <a:schemeClr val="tx1"/>
                  </a:solidFill>
                </a:rPr>
                <a:t>Wärmepumpe</a:t>
              </a: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de-CH" sz="2400" kern="1200" dirty="0">
                  <a:solidFill>
                    <a:schemeClr val="tx1"/>
                  </a:solidFill>
                </a:rPr>
                <a:t>Fernwärme-station</a:t>
              </a: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de-CH" sz="2400" kern="1200" dirty="0">
                  <a:solidFill>
                    <a:schemeClr val="tx1"/>
                  </a:solidFill>
                </a:rPr>
                <a:t>Solaranlage</a:t>
              </a: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de-CH" sz="2400" dirty="0">
                  <a:solidFill>
                    <a:schemeClr val="tx1"/>
                  </a:solidFill>
                </a:rPr>
                <a:t>Elektrodirekt-heizung</a:t>
              </a:r>
              <a:endParaRPr lang="de-CH" sz="24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22129F79-65B5-4DB1-B424-838A73493656}"/>
                </a:ext>
              </a:extLst>
            </p:cNvPr>
            <p:cNvSpPr/>
            <p:nvPr/>
          </p:nvSpPr>
          <p:spPr>
            <a:xfrm>
              <a:off x="3389037" y="1607555"/>
              <a:ext cx="791138" cy="791138"/>
            </a:xfrm>
            <a:prstGeom prst="rect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51A1B818-15D0-4E73-8FF2-C7A1D9057BEA}"/>
              </a:ext>
            </a:extLst>
          </p:cNvPr>
          <p:cNvGrpSpPr/>
          <p:nvPr/>
        </p:nvGrpSpPr>
        <p:grpSpPr>
          <a:xfrm>
            <a:off x="8452944" y="1737326"/>
            <a:ext cx="2880000" cy="4565938"/>
            <a:chOff x="6269312" y="1607555"/>
            <a:chExt cx="2316961" cy="3758444"/>
          </a:xfrm>
        </p:grpSpPr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BFF942CB-44C4-43A1-9AB5-DAE38E4F9B8C}"/>
                </a:ext>
              </a:extLst>
            </p:cNvPr>
            <p:cNvSpPr/>
            <p:nvPr/>
          </p:nvSpPr>
          <p:spPr>
            <a:xfrm rot="16200000">
              <a:off x="4868122" y="3530896"/>
              <a:ext cx="3197949" cy="395569"/>
            </a:xfrm>
            <a:custGeom>
              <a:avLst/>
              <a:gdLst>
                <a:gd name="connsiteX0" fmla="*/ 0 w 3197949"/>
                <a:gd name="connsiteY0" fmla="*/ 0 h 395569"/>
                <a:gd name="connsiteX1" fmla="*/ 3197949 w 3197949"/>
                <a:gd name="connsiteY1" fmla="*/ 0 h 395569"/>
                <a:gd name="connsiteX2" fmla="*/ 3197949 w 3197949"/>
                <a:gd name="connsiteY2" fmla="*/ 395569 h 395569"/>
                <a:gd name="connsiteX3" fmla="*/ 0 w 3197949"/>
                <a:gd name="connsiteY3" fmla="*/ 395569 h 395569"/>
                <a:gd name="connsiteX4" fmla="*/ 0 w 3197949"/>
                <a:gd name="connsiteY4" fmla="*/ 0 h 395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7949" h="395569">
                  <a:moveTo>
                    <a:pt x="0" y="0"/>
                  </a:moveTo>
                  <a:lnTo>
                    <a:pt x="3197949" y="0"/>
                  </a:lnTo>
                  <a:lnTo>
                    <a:pt x="3197949" y="395569"/>
                  </a:lnTo>
                  <a:lnTo>
                    <a:pt x="0" y="3955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-1" tIns="-1" rIns="348871" bIns="0" numCol="1" spcCol="1270" anchor="t" anchorCtr="0">
              <a:noAutofit/>
            </a:bodyPr>
            <a:lstStyle/>
            <a:p>
              <a:pPr marL="0" lvl="0" indent="0" algn="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CH" sz="2400" kern="1200" dirty="0"/>
                <a:t>Wärmeabgabe</a:t>
              </a:r>
              <a:endParaRPr lang="de-CH" sz="2800" kern="1200" dirty="0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9457FFDC-E2DF-4D69-A422-D70A414AC2FE}"/>
                </a:ext>
              </a:extLst>
            </p:cNvPr>
            <p:cNvSpPr/>
            <p:nvPr/>
          </p:nvSpPr>
          <p:spPr>
            <a:xfrm>
              <a:off x="6615918" y="2168050"/>
              <a:ext cx="1970355" cy="3197949"/>
            </a:xfrm>
            <a:custGeom>
              <a:avLst/>
              <a:gdLst>
                <a:gd name="connsiteX0" fmla="*/ 0 w 1970355"/>
                <a:gd name="connsiteY0" fmla="*/ 0 h 3197949"/>
                <a:gd name="connsiteX1" fmla="*/ 1970355 w 1970355"/>
                <a:gd name="connsiteY1" fmla="*/ 0 h 3197949"/>
                <a:gd name="connsiteX2" fmla="*/ 1970355 w 1970355"/>
                <a:gd name="connsiteY2" fmla="*/ 3197949 h 3197949"/>
                <a:gd name="connsiteX3" fmla="*/ 0 w 1970355"/>
                <a:gd name="connsiteY3" fmla="*/ 3197949 h 3197949"/>
                <a:gd name="connsiteX4" fmla="*/ 0 w 1970355"/>
                <a:gd name="connsiteY4" fmla="*/ 0 h 3197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0355" h="3197949">
                  <a:moveTo>
                    <a:pt x="0" y="0"/>
                  </a:moveTo>
                  <a:lnTo>
                    <a:pt x="1970355" y="0"/>
                  </a:lnTo>
                  <a:lnTo>
                    <a:pt x="1970355" y="3197949"/>
                  </a:lnTo>
                  <a:lnTo>
                    <a:pt x="0" y="31979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19050">
              <a:solidFill>
                <a:srgbClr val="92D05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0688" tIns="348870" rIns="170688" bIns="170688" numCol="1" spcCol="1270" anchor="t" anchorCtr="0">
              <a:noAutofit/>
            </a:bodyPr>
            <a:lstStyle/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de-CH" sz="2400" kern="1200" dirty="0">
                  <a:solidFill>
                    <a:schemeClr val="tx1"/>
                  </a:solidFill>
                </a:rPr>
                <a:t>Heizkörper</a:t>
              </a: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de-CH" sz="2400" kern="1200" dirty="0">
                  <a:solidFill>
                    <a:schemeClr val="tx1"/>
                  </a:solidFill>
                </a:rPr>
                <a:t>Fussboden-heizung</a:t>
              </a: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de-CH" sz="2400" kern="1200" dirty="0">
                  <a:solidFill>
                    <a:schemeClr val="tx1"/>
                  </a:solidFill>
                </a:rPr>
                <a:t>Wandheizung</a:t>
              </a: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de-CH" sz="2400" kern="1200" dirty="0">
                  <a:solidFill>
                    <a:schemeClr val="tx1"/>
                  </a:solidFill>
                </a:rPr>
                <a:t>Warmwasser</a:t>
              </a: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de-CH" sz="1900" kern="1200" dirty="0">
                <a:solidFill>
                  <a:schemeClr val="tx1"/>
                </a:solidFill>
              </a:endParaRPr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BFF98F57-B57F-4885-8320-1AA434DBF7DB}"/>
                </a:ext>
              </a:extLst>
            </p:cNvPr>
            <p:cNvSpPr/>
            <p:nvPr/>
          </p:nvSpPr>
          <p:spPr>
            <a:xfrm>
              <a:off x="6269312" y="1607555"/>
              <a:ext cx="791138" cy="791138"/>
            </a:xfrm>
            <a:prstGeom prst="rect">
              <a:avLst/>
            </a:prstGeom>
            <a:blipFill>
              <a:blip r:embed="rId6"/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21" name="Grafik 20" descr="Ein Bild, das Text enthält.&#10;&#10;Automatisch generierte Beschreibung">
            <a:extLst>
              <a:ext uri="{FF2B5EF4-FFF2-40B4-BE49-F238E27FC236}">
                <a16:creationId xmlns:a16="http://schemas.microsoft.com/office/drawing/2014/main" id="{02765429-2395-4312-ABAE-74C4CE23D0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593888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E08147A-1AA1-4CD4-956C-06AFFB911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014" y="365125"/>
            <a:ext cx="9942786" cy="1325563"/>
          </a:xfrm>
        </p:spPr>
        <p:txBody>
          <a:bodyPr/>
          <a:lstStyle/>
          <a:p>
            <a:r>
              <a:rPr lang="de-CH" sz="2400" dirty="0"/>
              <a:t>Lokales Gebäudeprogramm </a:t>
            </a:r>
            <a:r>
              <a:rPr lang="de-CH" sz="2400" dirty="0" err="1"/>
              <a:t>Mörel</a:t>
            </a:r>
            <a:r>
              <a:rPr lang="de-CH" sz="2400" dirty="0"/>
              <a:t> - Filet</a:t>
            </a:r>
            <a:br>
              <a:rPr lang="de-CH" dirty="0"/>
            </a:br>
            <a:r>
              <a:rPr lang="de-CH" dirty="0"/>
              <a:t>Investitionskosten Holz/Pellets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9299245-18A5-481C-A047-36B124736F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455" y="318486"/>
            <a:ext cx="2369820" cy="137220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20B392E-2139-4AC7-ACA0-8B9A24266A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608587"/>
            <a:ext cx="792000" cy="792000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81E2E252-34AD-4E82-9E1E-251F4B52647A}"/>
              </a:ext>
            </a:extLst>
          </p:cNvPr>
          <p:cNvGrpSpPr/>
          <p:nvPr/>
        </p:nvGrpSpPr>
        <p:grpSpPr>
          <a:xfrm>
            <a:off x="1411013" y="1737326"/>
            <a:ext cx="2880000" cy="2516043"/>
            <a:chOff x="508763" y="1607555"/>
            <a:chExt cx="2365924" cy="2295081"/>
          </a:xfrm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F0394CFF-BB95-49F0-92F4-F60BF85B4DF9}"/>
                </a:ext>
              </a:extLst>
            </p:cNvPr>
            <p:cNvSpPr/>
            <p:nvPr/>
          </p:nvSpPr>
          <p:spPr>
            <a:xfrm>
              <a:off x="904332" y="2129706"/>
              <a:ext cx="1970355" cy="1772930"/>
            </a:xfrm>
            <a:custGeom>
              <a:avLst/>
              <a:gdLst>
                <a:gd name="connsiteX0" fmla="*/ 0 w 1970355"/>
                <a:gd name="connsiteY0" fmla="*/ 0 h 3197949"/>
                <a:gd name="connsiteX1" fmla="*/ 1970355 w 1970355"/>
                <a:gd name="connsiteY1" fmla="*/ 0 h 3197949"/>
                <a:gd name="connsiteX2" fmla="*/ 1970355 w 1970355"/>
                <a:gd name="connsiteY2" fmla="*/ 3197949 h 3197949"/>
                <a:gd name="connsiteX3" fmla="*/ 0 w 1970355"/>
                <a:gd name="connsiteY3" fmla="*/ 3197949 h 3197949"/>
                <a:gd name="connsiteX4" fmla="*/ 0 w 1970355"/>
                <a:gd name="connsiteY4" fmla="*/ 0 h 3197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0355" h="3197949">
                  <a:moveTo>
                    <a:pt x="0" y="0"/>
                  </a:moveTo>
                  <a:lnTo>
                    <a:pt x="1970355" y="0"/>
                  </a:lnTo>
                  <a:lnTo>
                    <a:pt x="1970355" y="3197949"/>
                  </a:lnTo>
                  <a:lnTo>
                    <a:pt x="0" y="31979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19050">
              <a:solidFill>
                <a:srgbClr val="92D05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0688" tIns="348870" rIns="170688" bIns="170688" numCol="1" spcCol="1270" anchor="t" anchorCtr="0">
              <a:noAutofit/>
            </a:bodyPr>
            <a:lstStyle/>
            <a:p>
              <a:pPr marL="0" lvl="1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de-CH" sz="1200" dirty="0">
                <a:solidFill>
                  <a:schemeClr val="tx1"/>
                </a:solidFill>
              </a:endParaRPr>
            </a:p>
            <a:p>
              <a:pPr marL="0" lvl="1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de-CH" sz="2200" kern="1200" dirty="0">
                  <a:solidFill>
                    <a:schemeClr val="tx1"/>
                  </a:solidFill>
                </a:rPr>
                <a:t>Fr. 80’000.00</a:t>
              </a:r>
            </a:p>
            <a:p>
              <a:pPr marL="0" lvl="1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de-CH" sz="2200" kern="1200" dirty="0">
                  <a:solidFill>
                    <a:schemeClr val="tx1"/>
                  </a:solidFill>
                </a:rPr>
                <a:t>bis</a:t>
              </a:r>
              <a:br>
                <a:rPr lang="de-CH" sz="2200" dirty="0">
                  <a:solidFill>
                    <a:schemeClr val="tx1"/>
                  </a:solidFill>
                </a:rPr>
              </a:br>
              <a:r>
                <a:rPr lang="de-CH" sz="2200" dirty="0">
                  <a:solidFill>
                    <a:schemeClr val="tx1"/>
                  </a:solidFill>
                </a:rPr>
                <a:t>Fr. 120’000.00</a:t>
              </a: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ADE32B2F-74AA-4266-8182-8A1AEA502D88}"/>
                </a:ext>
              </a:extLst>
            </p:cNvPr>
            <p:cNvSpPr/>
            <p:nvPr/>
          </p:nvSpPr>
          <p:spPr>
            <a:xfrm>
              <a:off x="508763" y="1607555"/>
              <a:ext cx="791138" cy="791138"/>
            </a:xfrm>
            <a:prstGeom prst="rect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01010974-C34D-4EE9-A247-575F9A24C836}"/>
              </a:ext>
            </a:extLst>
          </p:cNvPr>
          <p:cNvGrpSpPr/>
          <p:nvPr/>
        </p:nvGrpSpPr>
        <p:grpSpPr>
          <a:xfrm>
            <a:off x="4945028" y="1737326"/>
            <a:ext cx="2880000" cy="4574480"/>
            <a:chOff x="3389037" y="1607555"/>
            <a:chExt cx="2365925" cy="3720100"/>
          </a:xfrm>
        </p:grpSpPr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8387F12C-8960-4FB2-B04E-8BD05DF6129B}"/>
                </a:ext>
              </a:extLst>
            </p:cNvPr>
            <p:cNvSpPr/>
            <p:nvPr/>
          </p:nvSpPr>
          <p:spPr>
            <a:xfrm rot="16200000">
              <a:off x="1987847" y="3530896"/>
              <a:ext cx="3197949" cy="395569"/>
            </a:xfrm>
            <a:custGeom>
              <a:avLst/>
              <a:gdLst>
                <a:gd name="connsiteX0" fmla="*/ 0 w 3197949"/>
                <a:gd name="connsiteY0" fmla="*/ 0 h 395569"/>
                <a:gd name="connsiteX1" fmla="*/ 3197949 w 3197949"/>
                <a:gd name="connsiteY1" fmla="*/ 0 h 395569"/>
                <a:gd name="connsiteX2" fmla="*/ 3197949 w 3197949"/>
                <a:gd name="connsiteY2" fmla="*/ 395569 h 395569"/>
                <a:gd name="connsiteX3" fmla="*/ 0 w 3197949"/>
                <a:gd name="connsiteY3" fmla="*/ 395569 h 395569"/>
                <a:gd name="connsiteX4" fmla="*/ 0 w 3197949"/>
                <a:gd name="connsiteY4" fmla="*/ 0 h 395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7949" h="395569">
                  <a:moveTo>
                    <a:pt x="0" y="0"/>
                  </a:moveTo>
                  <a:lnTo>
                    <a:pt x="3197949" y="0"/>
                  </a:lnTo>
                  <a:lnTo>
                    <a:pt x="3197949" y="395569"/>
                  </a:lnTo>
                  <a:lnTo>
                    <a:pt x="0" y="3955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-1" tIns="-1" rIns="348871" bIns="0" numCol="1" spcCol="1270" anchor="t" anchorCtr="0">
              <a:noAutofit/>
            </a:bodyPr>
            <a:lstStyle/>
            <a:p>
              <a:pPr marL="0" lvl="0" indent="0" algn="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CH" sz="2400" kern="1200" dirty="0"/>
                <a:t>Vorteile</a:t>
              </a:r>
              <a:r>
                <a:rPr lang="de-CH" sz="2800" kern="1200" dirty="0"/>
                <a:t> </a:t>
              </a: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A053A5D2-56AD-475A-B506-B0C724C40876}"/>
                </a:ext>
              </a:extLst>
            </p:cNvPr>
            <p:cNvSpPr/>
            <p:nvPr/>
          </p:nvSpPr>
          <p:spPr>
            <a:xfrm>
              <a:off x="3784607" y="2129706"/>
              <a:ext cx="1970355" cy="3197949"/>
            </a:xfrm>
            <a:custGeom>
              <a:avLst/>
              <a:gdLst>
                <a:gd name="connsiteX0" fmla="*/ 0 w 1970355"/>
                <a:gd name="connsiteY0" fmla="*/ 0 h 3197949"/>
                <a:gd name="connsiteX1" fmla="*/ 1970355 w 1970355"/>
                <a:gd name="connsiteY1" fmla="*/ 0 h 3197949"/>
                <a:gd name="connsiteX2" fmla="*/ 1970355 w 1970355"/>
                <a:gd name="connsiteY2" fmla="*/ 3197949 h 3197949"/>
                <a:gd name="connsiteX3" fmla="*/ 0 w 1970355"/>
                <a:gd name="connsiteY3" fmla="*/ 3197949 h 3197949"/>
                <a:gd name="connsiteX4" fmla="*/ 0 w 1970355"/>
                <a:gd name="connsiteY4" fmla="*/ 0 h 3197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0355" h="3197949">
                  <a:moveTo>
                    <a:pt x="0" y="0"/>
                  </a:moveTo>
                  <a:lnTo>
                    <a:pt x="1970355" y="0"/>
                  </a:lnTo>
                  <a:lnTo>
                    <a:pt x="1970355" y="3197949"/>
                  </a:lnTo>
                  <a:lnTo>
                    <a:pt x="0" y="31979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19050">
              <a:solidFill>
                <a:srgbClr val="92D05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0688" tIns="348870" rIns="170688" bIns="170688" numCol="1" spcCol="1270" anchor="t" anchorCtr="0">
              <a:noAutofit/>
            </a:bodyPr>
            <a:lstStyle/>
            <a:p>
              <a:pPr marL="342900" lvl="1" indent="-34290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de-CH" sz="2200" dirty="0">
                  <a:solidFill>
                    <a:schemeClr val="tx1"/>
                  </a:solidFill>
                </a:rPr>
                <a:t>CO2-neutral</a:t>
              </a:r>
            </a:p>
            <a:p>
              <a:pPr marL="342900" lvl="1" indent="-34290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de-CH" sz="2200" dirty="0">
                  <a:solidFill>
                    <a:schemeClr val="tx1"/>
                  </a:solidFill>
                </a:rPr>
                <a:t>Fördergelder</a:t>
              </a:r>
            </a:p>
            <a:p>
              <a:pPr marL="342900" lvl="1" indent="-34290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de-CH" sz="2200" kern="1200" dirty="0">
                  <a:solidFill>
                    <a:schemeClr val="tx1"/>
                  </a:solidFill>
                </a:rPr>
                <a:t>Nutzung heimischer Brennstoff</a:t>
              </a:r>
            </a:p>
            <a:p>
              <a:pPr marL="342900" lvl="1" indent="-34290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de-CH" sz="2200" dirty="0">
                  <a:solidFill>
                    <a:schemeClr val="tx1"/>
                  </a:solidFill>
                </a:rPr>
                <a:t>Hohe Temperaturen im Heizsystem</a:t>
              </a:r>
              <a:endParaRPr lang="de-CH" sz="2200" kern="1200" dirty="0">
                <a:solidFill>
                  <a:schemeClr val="tx1"/>
                </a:solidFill>
              </a:endParaRPr>
            </a:p>
            <a:p>
              <a:pPr marL="342900" lvl="1" indent="-34290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endParaRPr lang="de-CH" sz="24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C68AA3A2-5AFA-4BCD-AB50-8A0ABC0D83D3}"/>
                </a:ext>
              </a:extLst>
            </p:cNvPr>
            <p:cNvSpPr/>
            <p:nvPr/>
          </p:nvSpPr>
          <p:spPr>
            <a:xfrm>
              <a:off x="3389037" y="1607555"/>
              <a:ext cx="791138" cy="791138"/>
            </a:xfrm>
            <a:prstGeom prst="rect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3A01D320-6097-43D4-98B0-A711FBBCCF34}"/>
              </a:ext>
            </a:extLst>
          </p:cNvPr>
          <p:cNvGrpSpPr/>
          <p:nvPr/>
        </p:nvGrpSpPr>
        <p:grpSpPr>
          <a:xfrm>
            <a:off x="8400991" y="1716088"/>
            <a:ext cx="2880000" cy="4595717"/>
            <a:chOff x="6269312" y="1607555"/>
            <a:chExt cx="2365924" cy="3739472"/>
          </a:xfrm>
        </p:grpSpPr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302FE440-5F2C-4D67-8DF2-224B065F152A}"/>
                </a:ext>
              </a:extLst>
            </p:cNvPr>
            <p:cNvSpPr/>
            <p:nvPr/>
          </p:nvSpPr>
          <p:spPr>
            <a:xfrm rot="16200000">
              <a:off x="4868122" y="3530896"/>
              <a:ext cx="3197949" cy="395569"/>
            </a:xfrm>
            <a:custGeom>
              <a:avLst/>
              <a:gdLst>
                <a:gd name="connsiteX0" fmla="*/ 0 w 3197949"/>
                <a:gd name="connsiteY0" fmla="*/ 0 h 395569"/>
                <a:gd name="connsiteX1" fmla="*/ 3197949 w 3197949"/>
                <a:gd name="connsiteY1" fmla="*/ 0 h 395569"/>
                <a:gd name="connsiteX2" fmla="*/ 3197949 w 3197949"/>
                <a:gd name="connsiteY2" fmla="*/ 395569 h 395569"/>
                <a:gd name="connsiteX3" fmla="*/ 0 w 3197949"/>
                <a:gd name="connsiteY3" fmla="*/ 395569 h 395569"/>
                <a:gd name="connsiteX4" fmla="*/ 0 w 3197949"/>
                <a:gd name="connsiteY4" fmla="*/ 0 h 395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7949" h="395569">
                  <a:moveTo>
                    <a:pt x="0" y="0"/>
                  </a:moveTo>
                  <a:lnTo>
                    <a:pt x="3197949" y="0"/>
                  </a:lnTo>
                  <a:lnTo>
                    <a:pt x="3197949" y="395569"/>
                  </a:lnTo>
                  <a:lnTo>
                    <a:pt x="0" y="3955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-1" tIns="-1" rIns="348871" bIns="0" numCol="1" spcCol="1270" anchor="t" anchorCtr="0">
              <a:noAutofit/>
            </a:bodyPr>
            <a:lstStyle/>
            <a:p>
              <a:pPr marL="0" lvl="0" indent="0" algn="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CH" sz="2400" kern="1200" dirty="0"/>
                <a:t>Nachteile</a:t>
              </a:r>
              <a:endParaRPr lang="de-CH" sz="2800" kern="1200" dirty="0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F81B14CE-EC37-4AEF-8CA2-0C874B757727}"/>
                </a:ext>
              </a:extLst>
            </p:cNvPr>
            <p:cNvSpPr/>
            <p:nvPr/>
          </p:nvSpPr>
          <p:spPr>
            <a:xfrm>
              <a:off x="6664881" y="2149078"/>
              <a:ext cx="1970355" cy="3197949"/>
            </a:xfrm>
            <a:custGeom>
              <a:avLst/>
              <a:gdLst>
                <a:gd name="connsiteX0" fmla="*/ 0 w 1970355"/>
                <a:gd name="connsiteY0" fmla="*/ 0 h 3197949"/>
                <a:gd name="connsiteX1" fmla="*/ 1970355 w 1970355"/>
                <a:gd name="connsiteY1" fmla="*/ 0 h 3197949"/>
                <a:gd name="connsiteX2" fmla="*/ 1970355 w 1970355"/>
                <a:gd name="connsiteY2" fmla="*/ 3197949 h 3197949"/>
                <a:gd name="connsiteX3" fmla="*/ 0 w 1970355"/>
                <a:gd name="connsiteY3" fmla="*/ 3197949 h 3197949"/>
                <a:gd name="connsiteX4" fmla="*/ 0 w 1970355"/>
                <a:gd name="connsiteY4" fmla="*/ 0 h 3197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0355" h="3197949">
                  <a:moveTo>
                    <a:pt x="0" y="0"/>
                  </a:moveTo>
                  <a:lnTo>
                    <a:pt x="1970355" y="0"/>
                  </a:lnTo>
                  <a:lnTo>
                    <a:pt x="1970355" y="3197949"/>
                  </a:lnTo>
                  <a:lnTo>
                    <a:pt x="0" y="31979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19050">
              <a:solidFill>
                <a:srgbClr val="92D05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0688" tIns="348870" rIns="170688" bIns="170688" numCol="1" spcCol="1270" anchor="t" anchorCtr="0">
              <a:noAutofit/>
            </a:bodyPr>
            <a:lstStyle/>
            <a:p>
              <a:pPr marL="342900" lvl="1" indent="-34290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de-CH" sz="2200" dirty="0">
                  <a:solidFill>
                    <a:schemeClr val="tx1"/>
                  </a:solidFill>
                </a:rPr>
                <a:t>Kaminfeger</a:t>
              </a:r>
            </a:p>
            <a:p>
              <a:pPr marL="342900" lvl="1" indent="-34290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de-CH" sz="2200" dirty="0">
                  <a:solidFill>
                    <a:schemeClr val="tx1"/>
                  </a:solidFill>
                </a:rPr>
                <a:t>Betriebskosten</a:t>
              </a:r>
            </a:p>
            <a:p>
              <a:pPr marL="342900" lvl="1" indent="-34290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de-CH" sz="2200" kern="1200" dirty="0">
                  <a:solidFill>
                    <a:schemeClr val="tx1"/>
                  </a:solidFill>
                </a:rPr>
                <a:t>Entsorgen von Asche</a:t>
              </a:r>
            </a:p>
            <a:p>
              <a:pPr marL="342900" lvl="1" indent="-34290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de-CH" sz="2200" dirty="0">
                  <a:solidFill>
                    <a:schemeClr val="tx1"/>
                  </a:solidFill>
                </a:rPr>
                <a:t>Platzbedarf für Holzlagerung</a:t>
              </a:r>
            </a:p>
            <a:p>
              <a:pPr marL="342900" lvl="1" indent="-34290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de-CH" sz="2200" kern="1200" dirty="0">
                  <a:solidFill>
                    <a:schemeClr val="tx1"/>
                  </a:solidFill>
                </a:rPr>
                <a:t>Energieträger periodisch bestellen</a:t>
              </a:r>
            </a:p>
            <a:p>
              <a:pPr marL="342900" lvl="1" indent="-34290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endParaRPr lang="de-CH" sz="2400" kern="1200" dirty="0">
                <a:solidFill>
                  <a:schemeClr val="tx1"/>
                </a:solidFill>
              </a:endParaRP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de-CH" sz="19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E0D6F7D7-9BE4-466A-80A5-051049FBC1DB}"/>
                </a:ext>
              </a:extLst>
            </p:cNvPr>
            <p:cNvSpPr/>
            <p:nvPr/>
          </p:nvSpPr>
          <p:spPr>
            <a:xfrm>
              <a:off x="6269312" y="1607555"/>
              <a:ext cx="791138" cy="791138"/>
            </a:xfrm>
            <a:prstGeom prst="rect">
              <a:avLst/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38AF9AD7-14A0-4524-A6CF-23031F85963A}"/>
              </a:ext>
            </a:extLst>
          </p:cNvPr>
          <p:cNvSpPr txBox="1"/>
          <p:nvPr/>
        </p:nvSpPr>
        <p:spPr>
          <a:xfrm>
            <a:off x="2374052" y="1917700"/>
            <a:ext cx="1939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dirty="0"/>
              <a:t>MFH (ca. 10 </a:t>
            </a:r>
            <a:r>
              <a:rPr lang="de-CH" dirty="0" err="1"/>
              <a:t>Whg</a:t>
            </a:r>
            <a:r>
              <a:rPr lang="de-CH" dirty="0"/>
              <a:t>) </a:t>
            </a:r>
          </a:p>
        </p:txBody>
      </p:sp>
      <p:sp>
        <p:nvSpPr>
          <p:cNvPr id="21" name="Freihandform: Form 20">
            <a:extLst>
              <a:ext uri="{FF2B5EF4-FFF2-40B4-BE49-F238E27FC236}">
                <a16:creationId xmlns:a16="http://schemas.microsoft.com/office/drawing/2014/main" id="{5D5BCA32-1180-4997-82D6-9977AFCD62B4}"/>
              </a:ext>
            </a:extLst>
          </p:cNvPr>
          <p:cNvSpPr/>
          <p:nvPr/>
        </p:nvSpPr>
        <p:spPr>
          <a:xfrm>
            <a:off x="1915561" y="4749591"/>
            <a:ext cx="2375452" cy="1562215"/>
          </a:xfrm>
          <a:custGeom>
            <a:avLst/>
            <a:gdLst>
              <a:gd name="connsiteX0" fmla="*/ 0 w 1970355"/>
              <a:gd name="connsiteY0" fmla="*/ 0 h 3197949"/>
              <a:gd name="connsiteX1" fmla="*/ 1970355 w 1970355"/>
              <a:gd name="connsiteY1" fmla="*/ 0 h 3197949"/>
              <a:gd name="connsiteX2" fmla="*/ 1970355 w 1970355"/>
              <a:gd name="connsiteY2" fmla="*/ 3197949 h 3197949"/>
              <a:gd name="connsiteX3" fmla="*/ 0 w 1970355"/>
              <a:gd name="connsiteY3" fmla="*/ 3197949 h 3197949"/>
              <a:gd name="connsiteX4" fmla="*/ 0 w 1970355"/>
              <a:gd name="connsiteY4" fmla="*/ 0 h 3197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0355" h="3197949">
                <a:moveTo>
                  <a:pt x="0" y="0"/>
                </a:moveTo>
                <a:lnTo>
                  <a:pt x="1970355" y="0"/>
                </a:lnTo>
                <a:lnTo>
                  <a:pt x="1970355" y="3197949"/>
                </a:lnTo>
                <a:lnTo>
                  <a:pt x="0" y="319794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92D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348870" rIns="170688" bIns="170688" numCol="1" spcCol="1270" anchor="t" anchorCtr="0">
            <a:noAutofit/>
          </a:bodyPr>
          <a:lstStyle/>
          <a:p>
            <a:pPr marL="0" lvl="1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de-CH" sz="2200" kern="1200" dirty="0">
                <a:solidFill>
                  <a:schemeClr val="tx1"/>
                </a:solidFill>
              </a:rPr>
              <a:t>Fr. 40’000.00</a:t>
            </a:r>
          </a:p>
          <a:p>
            <a:pPr marL="0" lvl="1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de-CH" sz="2200" kern="1200" dirty="0">
                <a:solidFill>
                  <a:schemeClr val="tx1"/>
                </a:solidFill>
              </a:rPr>
              <a:t>bis</a:t>
            </a:r>
            <a:br>
              <a:rPr lang="de-CH" sz="2200" dirty="0">
                <a:solidFill>
                  <a:schemeClr val="tx1"/>
                </a:solidFill>
              </a:rPr>
            </a:br>
            <a:r>
              <a:rPr lang="de-CH" sz="2200" dirty="0">
                <a:solidFill>
                  <a:schemeClr val="tx1"/>
                </a:solidFill>
              </a:rPr>
              <a:t>Fr. 50’000.00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6C53BCB3-EFB5-47D1-9EC5-14AAFA0B3B44}"/>
              </a:ext>
            </a:extLst>
          </p:cNvPr>
          <p:cNvSpPr txBox="1"/>
          <p:nvPr/>
        </p:nvSpPr>
        <p:spPr>
          <a:xfrm>
            <a:off x="3111500" y="4380259"/>
            <a:ext cx="1201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dirty="0"/>
              <a:t>EFH</a:t>
            </a:r>
          </a:p>
        </p:txBody>
      </p:sp>
      <p:sp>
        <p:nvSpPr>
          <p:cNvPr id="20" name="Freihandform: Form 19">
            <a:extLst>
              <a:ext uri="{FF2B5EF4-FFF2-40B4-BE49-F238E27FC236}">
                <a16:creationId xmlns:a16="http://schemas.microsoft.com/office/drawing/2014/main" id="{6B06E492-60D0-4B45-8D4B-568F8197F8AF}"/>
              </a:ext>
            </a:extLst>
          </p:cNvPr>
          <p:cNvSpPr/>
          <p:nvPr/>
        </p:nvSpPr>
        <p:spPr>
          <a:xfrm rot="16200000">
            <a:off x="-474715" y="4195477"/>
            <a:ext cx="4252978" cy="481520"/>
          </a:xfrm>
          <a:custGeom>
            <a:avLst/>
            <a:gdLst>
              <a:gd name="connsiteX0" fmla="*/ 0 w 3197949"/>
              <a:gd name="connsiteY0" fmla="*/ 0 h 395569"/>
              <a:gd name="connsiteX1" fmla="*/ 3197949 w 3197949"/>
              <a:gd name="connsiteY1" fmla="*/ 0 h 395569"/>
              <a:gd name="connsiteX2" fmla="*/ 3197949 w 3197949"/>
              <a:gd name="connsiteY2" fmla="*/ 395569 h 395569"/>
              <a:gd name="connsiteX3" fmla="*/ 0 w 3197949"/>
              <a:gd name="connsiteY3" fmla="*/ 395569 h 395569"/>
              <a:gd name="connsiteX4" fmla="*/ 0 w 3197949"/>
              <a:gd name="connsiteY4" fmla="*/ 0 h 395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949" h="395569">
                <a:moveTo>
                  <a:pt x="0" y="0"/>
                </a:moveTo>
                <a:lnTo>
                  <a:pt x="3197949" y="0"/>
                </a:lnTo>
                <a:lnTo>
                  <a:pt x="3197949" y="395569"/>
                </a:lnTo>
                <a:lnTo>
                  <a:pt x="0" y="39556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-1" tIns="0" rIns="348871" bIns="0" numCol="1" spcCol="1270" anchor="t" anchorCtr="0">
            <a:noAutofit/>
          </a:bodyPr>
          <a:lstStyle/>
          <a:p>
            <a:pPr marL="0" lvl="0" indent="0" algn="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CH" sz="2400" kern="1200" dirty="0"/>
              <a:t>Investitionen (inkl. MwSt.)</a:t>
            </a:r>
            <a:r>
              <a:rPr lang="de-CH" sz="2800" kern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2842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E08147A-1AA1-4CD4-956C-06AFFB911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014" y="365125"/>
            <a:ext cx="9942786" cy="1325563"/>
          </a:xfrm>
        </p:spPr>
        <p:txBody>
          <a:bodyPr/>
          <a:lstStyle/>
          <a:p>
            <a:r>
              <a:rPr lang="de-CH" sz="2400" dirty="0"/>
              <a:t>Lokales Gebäudeprogramm </a:t>
            </a:r>
            <a:r>
              <a:rPr lang="de-CH" sz="2400" dirty="0" err="1"/>
              <a:t>Mörel</a:t>
            </a:r>
            <a:r>
              <a:rPr lang="de-CH" sz="2400" dirty="0"/>
              <a:t> - Filet</a:t>
            </a:r>
            <a:br>
              <a:rPr lang="de-CH" dirty="0"/>
            </a:br>
            <a:r>
              <a:rPr lang="de-CH" dirty="0" err="1"/>
              <a:t>Pelletsanlage</a:t>
            </a:r>
            <a:r>
              <a:rPr lang="de-CH" dirty="0"/>
              <a:t> - EFH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9299245-18A5-481C-A047-36B124736F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455" y="318486"/>
            <a:ext cx="2369820" cy="137220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20B392E-2139-4AC7-ACA0-8B9A24266A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608587"/>
            <a:ext cx="792000" cy="792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9C71953-EF21-424C-8671-668712BE5568}"/>
              </a:ext>
            </a:extLst>
          </p:cNvPr>
          <p:cNvSpPr txBox="1"/>
          <p:nvPr/>
        </p:nvSpPr>
        <p:spPr>
          <a:xfrm>
            <a:off x="8117176" y="3003099"/>
            <a:ext cx="2770461" cy="3854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ECKDATEN:</a:t>
            </a:r>
          </a:p>
          <a:p>
            <a:endParaRPr lang="de-CH" sz="1050" dirty="0"/>
          </a:p>
          <a:p>
            <a:r>
              <a:rPr lang="de-CH" dirty="0"/>
              <a:t>EFH in Oberwald</a:t>
            </a:r>
          </a:p>
          <a:p>
            <a:pPr marL="285750" indent="-285750">
              <a:buFontTx/>
              <a:buChar char="-"/>
            </a:pPr>
            <a:endParaRPr lang="de-CH" dirty="0"/>
          </a:p>
          <a:p>
            <a:r>
              <a:rPr lang="de-CH" dirty="0"/>
              <a:t>110m2 EBF</a:t>
            </a:r>
          </a:p>
          <a:p>
            <a:endParaRPr lang="de-CH" dirty="0"/>
          </a:p>
          <a:p>
            <a:r>
              <a:rPr lang="de-CH" dirty="0"/>
              <a:t>Elektroheizung</a:t>
            </a:r>
          </a:p>
          <a:p>
            <a:endParaRPr lang="de-CH" dirty="0"/>
          </a:p>
          <a:p>
            <a:r>
              <a:rPr lang="de-CH" dirty="0"/>
              <a:t>15kW Heizleistung</a:t>
            </a:r>
          </a:p>
          <a:p>
            <a:endParaRPr lang="de-CH" dirty="0"/>
          </a:p>
          <a:p>
            <a:r>
              <a:rPr lang="de-CH" dirty="0"/>
              <a:t>40’000 Fr. (inkl. MwSt.), ohne Heizkörper</a:t>
            </a:r>
          </a:p>
          <a:p>
            <a:pPr marL="285750" indent="-285750">
              <a:buFontTx/>
              <a:buChar char="-"/>
            </a:pPr>
            <a:endParaRPr lang="de-CH" dirty="0">
              <a:highlight>
                <a:srgbClr val="FFFF00"/>
              </a:highlight>
            </a:endParaRPr>
          </a:p>
          <a:p>
            <a:pPr marL="285750" indent="-285750">
              <a:buFontTx/>
              <a:buChar char="-"/>
            </a:pPr>
            <a:endParaRPr lang="de-CH" dirty="0">
              <a:highlight>
                <a:srgbClr val="FFFF00"/>
              </a:highlight>
            </a:endParaRPr>
          </a:p>
        </p:txBody>
      </p:sp>
      <p:pic>
        <p:nvPicPr>
          <p:cNvPr id="3" name="Grafik 2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7A18D543-9CDD-46E4-9AA6-7338757F64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014" y="1690687"/>
            <a:ext cx="6240000" cy="4680000"/>
          </a:xfrm>
          <a:prstGeom prst="rect">
            <a:avLst/>
          </a:prstGeom>
        </p:spPr>
      </p:pic>
      <p:pic>
        <p:nvPicPr>
          <p:cNvPr id="9" name="Grafik 8" descr="Ein Bild, das schmutzig enthält.&#10;&#10;Automatisch generierte Beschreibung">
            <a:extLst>
              <a:ext uri="{FF2B5EF4-FFF2-40B4-BE49-F238E27FC236}">
                <a16:creationId xmlns:a16="http://schemas.microsoft.com/office/drawing/2014/main" id="{59889E57-902F-4948-A962-A8DECB7F4B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014" y="1702351"/>
            <a:ext cx="6240000" cy="4680000"/>
          </a:xfrm>
          <a:prstGeom prst="rect">
            <a:avLst/>
          </a:prstGeom>
        </p:spPr>
      </p:pic>
      <p:pic>
        <p:nvPicPr>
          <p:cNvPr id="14" name="Grafik 13" descr="Ein Bild, das drinnen, Boden enthält.&#10;&#10;Automatisch generierte Beschreibung">
            <a:extLst>
              <a:ext uri="{FF2B5EF4-FFF2-40B4-BE49-F238E27FC236}">
                <a16:creationId xmlns:a16="http://schemas.microsoft.com/office/drawing/2014/main" id="{54A3B812-3DFC-4E05-9185-59F23B3EF6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014" y="1679023"/>
            <a:ext cx="624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7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E08147A-1AA1-4CD4-956C-06AFFB911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014" y="365125"/>
            <a:ext cx="9942786" cy="1325563"/>
          </a:xfrm>
        </p:spPr>
        <p:txBody>
          <a:bodyPr/>
          <a:lstStyle/>
          <a:p>
            <a:r>
              <a:rPr lang="de-CH" sz="2400" dirty="0"/>
              <a:t>Lokales Gebäudeprogramm </a:t>
            </a:r>
            <a:r>
              <a:rPr lang="de-CH" sz="2400" dirty="0" err="1"/>
              <a:t>Mörel</a:t>
            </a:r>
            <a:r>
              <a:rPr lang="de-CH" sz="2400" dirty="0"/>
              <a:t> - Filet</a:t>
            </a:r>
            <a:br>
              <a:rPr lang="de-CH" dirty="0"/>
            </a:br>
            <a:r>
              <a:rPr lang="de-CH" dirty="0" err="1"/>
              <a:t>Pelletsanlage</a:t>
            </a:r>
            <a:r>
              <a:rPr lang="de-CH" dirty="0"/>
              <a:t> - MFH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9299245-18A5-481C-A047-36B124736F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455" y="318486"/>
            <a:ext cx="2369820" cy="137220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20B392E-2139-4AC7-ACA0-8B9A24266A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608587"/>
            <a:ext cx="792000" cy="792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9C71953-EF21-424C-8671-668712BE5568}"/>
              </a:ext>
            </a:extLst>
          </p:cNvPr>
          <p:cNvSpPr txBox="1"/>
          <p:nvPr/>
        </p:nvSpPr>
        <p:spPr>
          <a:xfrm>
            <a:off x="8411889" y="2133314"/>
            <a:ext cx="3227661" cy="4962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ECKDATEN:</a:t>
            </a:r>
          </a:p>
          <a:p>
            <a:endParaRPr lang="de-CH" sz="1050" dirty="0"/>
          </a:p>
          <a:p>
            <a:r>
              <a:rPr lang="de-CH" dirty="0"/>
              <a:t>MFH im </a:t>
            </a:r>
            <a:r>
              <a:rPr lang="de-CH" dirty="0" err="1"/>
              <a:t>Fieschertal</a:t>
            </a:r>
            <a:endParaRPr lang="de-CH" dirty="0"/>
          </a:p>
          <a:p>
            <a:pPr marL="285750" indent="-285750">
              <a:buFontTx/>
              <a:buChar char="-"/>
            </a:pPr>
            <a:endParaRPr lang="de-CH" dirty="0"/>
          </a:p>
          <a:p>
            <a:r>
              <a:rPr lang="de-CH" dirty="0"/>
              <a:t>1’330m2 EBF</a:t>
            </a:r>
          </a:p>
          <a:p>
            <a:endParaRPr lang="de-CH" dirty="0"/>
          </a:p>
          <a:p>
            <a:r>
              <a:rPr lang="de-CH" dirty="0"/>
              <a:t>60kW Heizleistung</a:t>
            </a:r>
          </a:p>
          <a:p>
            <a:endParaRPr lang="de-CH" dirty="0"/>
          </a:p>
          <a:p>
            <a:r>
              <a:rPr lang="de-CH" dirty="0"/>
              <a:t>Boiler bestehend</a:t>
            </a:r>
          </a:p>
          <a:p>
            <a:endParaRPr lang="de-CH" dirty="0"/>
          </a:p>
          <a:p>
            <a:r>
              <a:rPr lang="de-CH" dirty="0"/>
              <a:t>80’000 Fr. (inkl. MwSt.) Heizung</a:t>
            </a:r>
          </a:p>
          <a:p>
            <a:endParaRPr lang="de-CH" dirty="0"/>
          </a:p>
          <a:p>
            <a:r>
              <a:rPr lang="de-CH" dirty="0"/>
              <a:t>Ca. 30’000 Fr.  (inkl. MwSt.) Nebenkosten (Maler, Elektriker, Schreiner etc.)</a:t>
            </a:r>
          </a:p>
          <a:p>
            <a:pPr marL="285750" indent="-285750">
              <a:buFontTx/>
              <a:buChar char="-"/>
            </a:pPr>
            <a:endParaRPr lang="de-CH" dirty="0">
              <a:highlight>
                <a:srgbClr val="FFFF00"/>
              </a:highlight>
            </a:endParaRPr>
          </a:p>
          <a:p>
            <a:pPr marL="285750" indent="-285750">
              <a:buFontTx/>
              <a:buChar char="-"/>
            </a:pPr>
            <a:endParaRPr lang="de-CH" dirty="0">
              <a:highlight>
                <a:srgbClr val="FFFF00"/>
              </a:highlight>
            </a:endParaRPr>
          </a:p>
          <a:p>
            <a:pPr marL="285750" indent="-285750">
              <a:buFontTx/>
              <a:buChar char="-"/>
            </a:pPr>
            <a:endParaRPr lang="de-CH" dirty="0">
              <a:highlight>
                <a:srgbClr val="FFFF00"/>
              </a:highlight>
            </a:endParaRPr>
          </a:p>
        </p:txBody>
      </p:sp>
      <p:pic>
        <p:nvPicPr>
          <p:cNvPr id="7" name="Grafik 6" descr="Ein Bild, das drinnen, Ausguss enthält.&#10;&#10;Automatisch generierte Beschreibung">
            <a:extLst>
              <a:ext uri="{FF2B5EF4-FFF2-40B4-BE49-F238E27FC236}">
                <a16:creationId xmlns:a16="http://schemas.microsoft.com/office/drawing/2014/main" id="{20F0DCC6-34A8-4EBB-9ED7-922DA44672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58308" y="2206625"/>
            <a:ext cx="4648198" cy="3486148"/>
          </a:xfrm>
          <a:prstGeom prst="rect">
            <a:avLst/>
          </a:prstGeom>
        </p:spPr>
      </p:pic>
      <p:pic>
        <p:nvPicPr>
          <p:cNvPr id="11" name="Grafik 10" descr="Ein Bild, das drinnen, schmutzig, Schritt enthält.&#10;&#10;Automatisch generierte Beschreibung">
            <a:extLst>
              <a:ext uri="{FF2B5EF4-FFF2-40B4-BE49-F238E27FC236}">
                <a16:creationId xmlns:a16="http://schemas.microsoft.com/office/drawing/2014/main" id="{B31B79B4-8BA7-4E78-89C1-35DFB18C8D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58308" y="2206624"/>
            <a:ext cx="4648199" cy="3486149"/>
          </a:xfrm>
          <a:prstGeom prst="rect">
            <a:avLst/>
          </a:prstGeom>
        </p:spPr>
      </p:pic>
      <p:pic>
        <p:nvPicPr>
          <p:cNvPr id="13" name="Grafik 12" descr="Ein Bild, das gelb, drinnen enthält.&#10;&#10;Automatisch generierte Beschreibung">
            <a:extLst>
              <a:ext uri="{FF2B5EF4-FFF2-40B4-BE49-F238E27FC236}">
                <a16:creationId xmlns:a16="http://schemas.microsoft.com/office/drawing/2014/main" id="{C9EBFEC5-B81B-44F3-BF72-683BB79960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019" y="2206626"/>
            <a:ext cx="4648197" cy="348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93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E08147A-1AA1-4CD4-956C-06AFFB911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014" y="365125"/>
            <a:ext cx="9942786" cy="1325563"/>
          </a:xfrm>
        </p:spPr>
        <p:txBody>
          <a:bodyPr/>
          <a:lstStyle/>
          <a:p>
            <a:r>
              <a:rPr lang="de-CH" sz="2400" dirty="0"/>
              <a:t>Lokales Gebäudeprogramm </a:t>
            </a:r>
            <a:r>
              <a:rPr lang="de-CH" sz="2400" dirty="0" err="1"/>
              <a:t>Mörel</a:t>
            </a:r>
            <a:r>
              <a:rPr lang="de-CH" sz="2400" dirty="0"/>
              <a:t> - Filet</a:t>
            </a:r>
            <a:br>
              <a:rPr lang="de-CH" dirty="0"/>
            </a:br>
            <a:r>
              <a:rPr lang="de-CH" dirty="0"/>
              <a:t>Investitionskosten Wärmepumpe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9299245-18A5-481C-A047-36B124736F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455" y="318486"/>
            <a:ext cx="2369820" cy="137220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20B392E-2139-4AC7-ACA0-8B9A24266A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608587"/>
            <a:ext cx="792000" cy="792000"/>
          </a:xfrm>
          <a:prstGeom prst="rect">
            <a:avLst/>
          </a:prstGeom>
        </p:spPr>
      </p:pic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17EA9402-4202-4D79-A230-B087871454F3}"/>
              </a:ext>
            </a:extLst>
          </p:cNvPr>
          <p:cNvGrpSpPr/>
          <p:nvPr/>
        </p:nvGrpSpPr>
        <p:grpSpPr>
          <a:xfrm>
            <a:off x="1411013" y="1737326"/>
            <a:ext cx="2880000" cy="4825400"/>
            <a:chOff x="508763" y="1607555"/>
            <a:chExt cx="2365924" cy="4401628"/>
          </a:xfrm>
        </p:grpSpPr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4C70AC33-B47B-4AB5-B5FD-D871FC60C3AC}"/>
                </a:ext>
              </a:extLst>
            </p:cNvPr>
            <p:cNvSpPr/>
            <p:nvPr/>
          </p:nvSpPr>
          <p:spPr>
            <a:xfrm rot="16200000">
              <a:off x="-1233190" y="3871660"/>
              <a:ext cx="3879477" cy="395569"/>
            </a:xfrm>
            <a:custGeom>
              <a:avLst/>
              <a:gdLst>
                <a:gd name="connsiteX0" fmla="*/ 0 w 3197949"/>
                <a:gd name="connsiteY0" fmla="*/ 0 h 395569"/>
                <a:gd name="connsiteX1" fmla="*/ 3197949 w 3197949"/>
                <a:gd name="connsiteY1" fmla="*/ 0 h 395569"/>
                <a:gd name="connsiteX2" fmla="*/ 3197949 w 3197949"/>
                <a:gd name="connsiteY2" fmla="*/ 395569 h 395569"/>
                <a:gd name="connsiteX3" fmla="*/ 0 w 3197949"/>
                <a:gd name="connsiteY3" fmla="*/ 395569 h 395569"/>
                <a:gd name="connsiteX4" fmla="*/ 0 w 3197949"/>
                <a:gd name="connsiteY4" fmla="*/ 0 h 395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7949" h="395569">
                  <a:moveTo>
                    <a:pt x="0" y="0"/>
                  </a:moveTo>
                  <a:lnTo>
                    <a:pt x="3197949" y="0"/>
                  </a:lnTo>
                  <a:lnTo>
                    <a:pt x="3197949" y="395569"/>
                  </a:lnTo>
                  <a:lnTo>
                    <a:pt x="0" y="3955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-1" tIns="0" rIns="348871" bIns="0" numCol="1" spcCol="1270" anchor="t" anchorCtr="0">
              <a:noAutofit/>
            </a:bodyPr>
            <a:lstStyle/>
            <a:p>
              <a:pPr marL="0" lvl="0" indent="0" algn="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CH" sz="2400" kern="1200" dirty="0"/>
                <a:t>Investitionen (inkl. MwSt.)</a:t>
              </a:r>
              <a:r>
                <a:rPr lang="de-CH" sz="2800" kern="1200" dirty="0"/>
                <a:t> </a:t>
              </a:r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7BDE9791-475E-4325-86A8-E0A2819A28A5}"/>
                </a:ext>
              </a:extLst>
            </p:cNvPr>
            <p:cNvSpPr/>
            <p:nvPr/>
          </p:nvSpPr>
          <p:spPr>
            <a:xfrm>
              <a:off x="904332" y="2129706"/>
              <a:ext cx="1970355" cy="1772930"/>
            </a:xfrm>
            <a:custGeom>
              <a:avLst/>
              <a:gdLst>
                <a:gd name="connsiteX0" fmla="*/ 0 w 1970355"/>
                <a:gd name="connsiteY0" fmla="*/ 0 h 3197949"/>
                <a:gd name="connsiteX1" fmla="*/ 1970355 w 1970355"/>
                <a:gd name="connsiteY1" fmla="*/ 0 h 3197949"/>
                <a:gd name="connsiteX2" fmla="*/ 1970355 w 1970355"/>
                <a:gd name="connsiteY2" fmla="*/ 3197949 h 3197949"/>
                <a:gd name="connsiteX3" fmla="*/ 0 w 1970355"/>
                <a:gd name="connsiteY3" fmla="*/ 3197949 h 3197949"/>
                <a:gd name="connsiteX4" fmla="*/ 0 w 1970355"/>
                <a:gd name="connsiteY4" fmla="*/ 0 h 3197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0355" h="3197949">
                  <a:moveTo>
                    <a:pt x="0" y="0"/>
                  </a:moveTo>
                  <a:lnTo>
                    <a:pt x="1970355" y="0"/>
                  </a:lnTo>
                  <a:lnTo>
                    <a:pt x="1970355" y="3197949"/>
                  </a:lnTo>
                  <a:lnTo>
                    <a:pt x="0" y="31979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19050">
              <a:solidFill>
                <a:srgbClr val="92D05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0688" tIns="348870" rIns="170688" bIns="170688" numCol="1" spcCol="1270" anchor="t" anchorCtr="0">
              <a:noAutofit/>
            </a:bodyPr>
            <a:lstStyle/>
            <a:p>
              <a:pPr marL="0" lvl="1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de-CH" sz="1200" dirty="0">
                <a:solidFill>
                  <a:schemeClr val="tx1"/>
                </a:solidFill>
              </a:endParaRPr>
            </a:p>
            <a:p>
              <a:pPr marL="0" lvl="1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de-CH" sz="2200" kern="1200" dirty="0">
                  <a:solidFill>
                    <a:schemeClr val="tx1"/>
                  </a:solidFill>
                </a:rPr>
                <a:t>Erdsonden</a:t>
              </a:r>
            </a:p>
            <a:p>
              <a:pPr marL="0" lvl="1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de-CH" sz="2200" dirty="0">
                  <a:solidFill>
                    <a:schemeClr val="tx1"/>
                  </a:solidFill>
                </a:rPr>
                <a:t>Fr. 260’000.00 </a:t>
              </a:r>
            </a:p>
            <a:p>
              <a:pPr marL="0" lvl="1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de-CH" sz="2200" dirty="0">
                  <a:solidFill>
                    <a:schemeClr val="tx1"/>
                  </a:solidFill>
                </a:rPr>
                <a:t>Luft-Wasser</a:t>
              </a:r>
            </a:p>
            <a:p>
              <a:pPr marL="0" lvl="1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de-CH" sz="2200" dirty="0">
                  <a:solidFill>
                    <a:schemeClr val="tx1"/>
                  </a:solidFill>
                </a:rPr>
                <a:t>Fr. 130’000.00</a:t>
              </a:r>
            </a:p>
          </p:txBody>
        </p:sp>
        <p:sp>
          <p:nvSpPr>
            <p:cNvPr id="42" name="Rechteck 41">
              <a:extLst>
                <a:ext uri="{FF2B5EF4-FFF2-40B4-BE49-F238E27FC236}">
                  <a16:creationId xmlns:a16="http://schemas.microsoft.com/office/drawing/2014/main" id="{4113071F-7EC7-4BD7-9A0C-3DB76BAF038A}"/>
                </a:ext>
              </a:extLst>
            </p:cNvPr>
            <p:cNvSpPr/>
            <p:nvPr/>
          </p:nvSpPr>
          <p:spPr>
            <a:xfrm>
              <a:off x="508763" y="1607555"/>
              <a:ext cx="791138" cy="791138"/>
            </a:xfrm>
            <a:prstGeom prst="rect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58A86E9D-519E-4D6C-9C46-7C9F87F575AC}"/>
              </a:ext>
            </a:extLst>
          </p:cNvPr>
          <p:cNvGrpSpPr/>
          <p:nvPr/>
        </p:nvGrpSpPr>
        <p:grpSpPr>
          <a:xfrm>
            <a:off x="4945028" y="1737326"/>
            <a:ext cx="2880000" cy="4574480"/>
            <a:chOff x="3389037" y="1607555"/>
            <a:chExt cx="2365925" cy="3720100"/>
          </a:xfrm>
        </p:grpSpPr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D1A875B8-74D5-485E-9AEB-8896701255E2}"/>
                </a:ext>
              </a:extLst>
            </p:cNvPr>
            <p:cNvSpPr/>
            <p:nvPr/>
          </p:nvSpPr>
          <p:spPr>
            <a:xfrm rot="16200000">
              <a:off x="1987847" y="3530896"/>
              <a:ext cx="3197949" cy="395569"/>
            </a:xfrm>
            <a:custGeom>
              <a:avLst/>
              <a:gdLst>
                <a:gd name="connsiteX0" fmla="*/ 0 w 3197949"/>
                <a:gd name="connsiteY0" fmla="*/ 0 h 395569"/>
                <a:gd name="connsiteX1" fmla="*/ 3197949 w 3197949"/>
                <a:gd name="connsiteY1" fmla="*/ 0 h 395569"/>
                <a:gd name="connsiteX2" fmla="*/ 3197949 w 3197949"/>
                <a:gd name="connsiteY2" fmla="*/ 395569 h 395569"/>
                <a:gd name="connsiteX3" fmla="*/ 0 w 3197949"/>
                <a:gd name="connsiteY3" fmla="*/ 395569 h 395569"/>
                <a:gd name="connsiteX4" fmla="*/ 0 w 3197949"/>
                <a:gd name="connsiteY4" fmla="*/ 0 h 395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7949" h="395569">
                  <a:moveTo>
                    <a:pt x="0" y="0"/>
                  </a:moveTo>
                  <a:lnTo>
                    <a:pt x="3197949" y="0"/>
                  </a:lnTo>
                  <a:lnTo>
                    <a:pt x="3197949" y="395569"/>
                  </a:lnTo>
                  <a:lnTo>
                    <a:pt x="0" y="3955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-1" tIns="-1" rIns="348871" bIns="0" numCol="1" spcCol="1270" anchor="t" anchorCtr="0">
              <a:noAutofit/>
            </a:bodyPr>
            <a:lstStyle/>
            <a:p>
              <a:pPr marL="0" lvl="0" indent="0" algn="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CH" sz="2400" kern="1200" dirty="0"/>
                <a:t>Vorteile</a:t>
              </a:r>
              <a:r>
                <a:rPr lang="de-CH" sz="2800" kern="1200" dirty="0"/>
                <a:t> </a:t>
              </a: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084C848D-E271-4AF9-8FD7-9093118CA3B5}"/>
                </a:ext>
              </a:extLst>
            </p:cNvPr>
            <p:cNvSpPr/>
            <p:nvPr/>
          </p:nvSpPr>
          <p:spPr>
            <a:xfrm>
              <a:off x="3784607" y="2129706"/>
              <a:ext cx="1970355" cy="3197949"/>
            </a:xfrm>
            <a:custGeom>
              <a:avLst/>
              <a:gdLst>
                <a:gd name="connsiteX0" fmla="*/ 0 w 1970355"/>
                <a:gd name="connsiteY0" fmla="*/ 0 h 3197949"/>
                <a:gd name="connsiteX1" fmla="*/ 1970355 w 1970355"/>
                <a:gd name="connsiteY1" fmla="*/ 0 h 3197949"/>
                <a:gd name="connsiteX2" fmla="*/ 1970355 w 1970355"/>
                <a:gd name="connsiteY2" fmla="*/ 3197949 h 3197949"/>
                <a:gd name="connsiteX3" fmla="*/ 0 w 1970355"/>
                <a:gd name="connsiteY3" fmla="*/ 3197949 h 3197949"/>
                <a:gd name="connsiteX4" fmla="*/ 0 w 1970355"/>
                <a:gd name="connsiteY4" fmla="*/ 0 h 3197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0355" h="3197949">
                  <a:moveTo>
                    <a:pt x="0" y="0"/>
                  </a:moveTo>
                  <a:lnTo>
                    <a:pt x="1970355" y="0"/>
                  </a:lnTo>
                  <a:lnTo>
                    <a:pt x="1970355" y="3197949"/>
                  </a:lnTo>
                  <a:lnTo>
                    <a:pt x="0" y="31979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19050">
              <a:solidFill>
                <a:srgbClr val="92D05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0688" tIns="348870" rIns="170688" bIns="170688" numCol="1" spcCol="1270" anchor="t" anchorCtr="0">
              <a:noAutofit/>
            </a:bodyPr>
            <a:lstStyle/>
            <a:p>
              <a:pPr marL="342900" lvl="1" indent="-34290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de-CH" sz="2200" dirty="0">
                  <a:solidFill>
                    <a:schemeClr val="tx1"/>
                  </a:solidFill>
                </a:rPr>
                <a:t>Betriebskosten</a:t>
              </a:r>
            </a:p>
            <a:p>
              <a:pPr marL="342900" lvl="1" indent="-34290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de-CH" sz="2200" dirty="0">
                  <a:solidFill>
                    <a:schemeClr val="tx1"/>
                  </a:solidFill>
                </a:rPr>
                <a:t>Hoher Wirkungsgrad</a:t>
              </a:r>
            </a:p>
            <a:p>
              <a:pPr marL="342900" lvl="1" indent="-34290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de-CH" sz="2200" kern="1200" dirty="0">
                  <a:solidFill>
                    <a:schemeClr val="tx1"/>
                  </a:solidFill>
                </a:rPr>
                <a:t>Nutzung umweltfreund-</a:t>
              </a:r>
              <a:r>
                <a:rPr lang="de-CH" sz="2200" kern="1200" dirty="0" err="1">
                  <a:solidFill>
                    <a:schemeClr val="tx1"/>
                  </a:solidFill>
                </a:rPr>
                <a:t>licher</a:t>
              </a:r>
              <a:r>
                <a:rPr lang="de-CH" sz="2200" kern="1200" dirty="0">
                  <a:solidFill>
                    <a:schemeClr val="tx1"/>
                  </a:solidFill>
                </a:rPr>
                <a:t> Energie</a:t>
              </a:r>
            </a:p>
            <a:p>
              <a:pPr marL="342900" lvl="1" indent="-34290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de-CH" sz="2200" dirty="0">
                  <a:solidFill>
                    <a:schemeClr val="tx1"/>
                  </a:solidFill>
                </a:rPr>
                <a:t>Platzsparend</a:t>
              </a:r>
            </a:p>
            <a:p>
              <a:pPr marL="342900" lvl="1" indent="-34290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de-CH" sz="2200" dirty="0">
                  <a:solidFill>
                    <a:schemeClr val="tx1"/>
                  </a:solidFill>
                </a:rPr>
                <a:t>Kombination mit Photovoltaik</a:t>
              </a:r>
              <a:endParaRPr lang="de-CH" sz="2200" kern="1200" dirty="0">
                <a:solidFill>
                  <a:schemeClr val="tx1"/>
                </a:solidFill>
              </a:endParaRPr>
            </a:p>
            <a:p>
              <a:pPr marL="342900" lvl="1" indent="-34290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endParaRPr lang="de-CH" sz="2400" kern="1200" dirty="0">
                <a:solidFill>
                  <a:schemeClr val="tx1"/>
                </a:solidFill>
              </a:endParaRPr>
            </a:p>
          </p:txBody>
        </p:sp>
        <p:sp>
          <p:nvSpPr>
            <p:cNvPr id="46" name="Rechteck 45">
              <a:extLst>
                <a:ext uri="{FF2B5EF4-FFF2-40B4-BE49-F238E27FC236}">
                  <a16:creationId xmlns:a16="http://schemas.microsoft.com/office/drawing/2014/main" id="{C98C4E73-90F3-409F-989B-9847AC7C5700}"/>
                </a:ext>
              </a:extLst>
            </p:cNvPr>
            <p:cNvSpPr/>
            <p:nvPr/>
          </p:nvSpPr>
          <p:spPr>
            <a:xfrm>
              <a:off x="3389037" y="1607555"/>
              <a:ext cx="791138" cy="791138"/>
            </a:xfrm>
            <a:prstGeom prst="rect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9670333F-6312-40B0-AA1D-A8F72C12B84A}"/>
              </a:ext>
            </a:extLst>
          </p:cNvPr>
          <p:cNvGrpSpPr/>
          <p:nvPr/>
        </p:nvGrpSpPr>
        <p:grpSpPr>
          <a:xfrm>
            <a:off x="8400991" y="1716088"/>
            <a:ext cx="2880000" cy="4595717"/>
            <a:chOff x="6269312" y="1607555"/>
            <a:chExt cx="2365924" cy="3739472"/>
          </a:xfrm>
        </p:grpSpPr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0C490D04-55BA-4EA5-923A-24F74664B933}"/>
                </a:ext>
              </a:extLst>
            </p:cNvPr>
            <p:cNvSpPr/>
            <p:nvPr/>
          </p:nvSpPr>
          <p:spPr>
            <a:xfrm rot="16200000">
              <a:off x="4868122" y="3530896"/>
              <a:ext cx="3197949" cy="395569"/>
            </a:xfrm>
            <a:custGeom>
              <a:avLst/>
              <a:gdLst>
                <a:gd name="connsiteX0" fmla="*/ 0 w 3197949"/>
                <a:gd name="connsiteY0" fmla="*/ 0 h 395569"/>
                <a:gd name="connsiteX1" fmla="*/ 3197949 w 3197949"/>
                <a:gd name="connsiteY1" fmla="*/ 0 h 395569"/>
                <a:gd name="connsiteX2" fmla="*/ 3197949 w 3197949"/>
                <a:gd name="connsiteY2" fmla="*/ 395569 h 395569"/>
                <a:gd name="connsiteX3" fmla="*/ 0 w 3197949"/>
                <a:gd name="connsiteY3" fmla="*/ 395569 h 395569"/>
                <a:gd name="connsiteX4" fmla="*/ 0 w 3197949"/>
                <a:gd name="connsiteY4" fmla="*/ 0 h 395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7949" h="395569">
                  <a:moveTo>
                    <a:pt x="0" y="0"/>
                  </a:moveTo>
                  <a:lnTo>
                    <a:pt x="3197949" y="0"/>
                  </a:lnTo>
                  <a:lnTo>
                    <a:pt x="3197949" y="395569"/>
                  </a:lnTo>
                  <a:lnTo>
                    <a:pt x="0" y="3955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-1" tIns="-1" rIns="348871" bIns="0" numCol="1" spcCol="1270" anchor="t" anchorCtr="0">
              <a:noAutofit/>
            </a:bodyPr>
            <a:lstStyle/>
            <a:p>
              <a:pPr marL="0" lvl="0" indent="0" algn="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CH" sz="2400" kern="1200" dirty="0"/>
                <a:t>Nachteile</a:t>
              </a:r>
              <a:endParaRPr lang="de-CH" sz="2800" kern="1200" dirty="0"/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1F225994-CA11-42BB-801C-49F4E9F9CE65}"/>
                </a:ext>
              </a:extLst>
            </p:cNvPr>
            <p:cNvSpPr/>
            <p:nvPr/>
          </p:nvSpPr>
          <p:spPr>
            <a:xfrm>
              <a:off x="6664881" y="2149078"/>
              <a:ext cx="1970355" cy="3197949"/>
            </a:xfrm>
            <a:custGeom>
              <a:avLst/>
              <a:gdLst>
                <a:gd name="connsiteX0" fmla="*/ 0 w 1970355"/>
                <a:gd name="connsiteY0" fmla="*/ 0 h 3197949"/>
                <a:gd name="connsiteX1" fmla="*/ 1970355 w 1970355"/>
                <a:gd name="connsiteY1" fmla="*/ 0 h 3197949"/>
                <a:gd name="connsiteX2" fmla="*/ 1970355 w 1970355"/>
                <a:gd name="connsiteY2" fmla="*/ 3197949 h 3197949"/>
                <a:gd name="connsiteX3" fmla="*/ 0 w 1970355"/>
                <a:gd name="connsiteY3" fmla="*/ 3197949 h 3197949"/>
                <a:gd name="connsiteX4" fmla="*/ 0 w 1970355"/>
                <a:gd name="connsiteY4" fmla="*/ 0 h 3197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0355" h="3197949">
                  <a:moveTo>
                    <a:pt x="0" y="0"/>
                  </a:moveTo>
                  <a:lnTo>
                    <a:pt x="1970355" y="0"/>
                  </a:lnTo>
                  <a:lnTo>
                    <a:pt x="1970355" y="3197949"/>
                  </a:lnTo>
                  <a:lnTo>
                    <a:pt x="0" y="31979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19050">
              <a:solidFill>
                <a:srgbClr val="92D05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0688" tIns="348870" rIns="170688" bIns="170688" numCol="1" spcCol="1270" anchor="t" anchorCtr="0">
              <a:noAutofit/>
            </a:bodyPr>
            <a:lstStyle/>
            <a:p>
              <a:pPr marL="342900" lvl="1" indent="-34290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de-CH" sz="2200" dirty="0">
                  <a:solidFill>
                    <a:schemeClr val="tx1"/>
                  </a:solidFill>
                </a:rPr>
                <a:t>Lärmemission</a:t>
              </a:r>
            </a:p>
            <a:p>
              <a:pPr marL="342900" lvl="1" indent="-34290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de-CH" sz="2200" kern="1200" dirty="0">
                  <a:solidFill>
                    <a:schemeClr val="tx1"/>
                  </a:solidFill>
                </a:rPr>
                <a:t>Hohe Investitions-kosten</a:t>
              </a:r>
            </a:p>
            <a:p>
              <a:pPr marL="342900" lvl="1" indent="-34290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de-CH" sz="2200" dirty="0">
                  <a:solidFill>
                    <a:schemeClr val="tx1"/>
                  </a:solidFill>
                </a:rPr>
                <a:t>Bauliche Massnahmen</a:t>
              </a:r>
              <a:endParaRPr lang="de-CH" sz="2200" kern="1200" dirty="0">
                <a:solidFill>
                  <a:schemeClr val="tx1"/>
                </a:solidFill>
              </a:endParaRPr>
            </a:p>
            <a:p>
              <a:pPr marL="342900" lvl="1" indent="-34290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endParaRPr lang="de-CH" sz="2200" kern="1200" dirty="0">
                <a:solidFill>
                  <a:schemeClr val="tx1"/>
                </a:solidFill>
                <a:highlight>
                  <a:srgbClr val="FFFF00"/>
                </a:highlight>
              </a:endParaRPr>
            </a:p>
            <a:p>
              <a:pPr marL="342900" lvl="1" indent="-34290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endParaRPr lang="de-CH" sz="2400" kern="1200" dirty="0">
                <a:solidFill>
                  <a:schemeClr val="tx1"/>
                </a:solidFill>
              </a:endParaRP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de-CH" sz="1900" kern="1200" dirty="0">
                <a:solidFill>
                  <a:schemeClr val="tx1"/>
                </a:solidFill>
              </a:endParaRPr>
            </a:p>
          </p:txBody>
        </p:sp>
        <p:sp>
          <p:nvSpPr>
            <p:cNvPr id="50" name="Rechteck 49">
              <a:extLst>
                <a:ext uri="{FF2B5EF4-FFF2-40B4-BE49-F238E27FC236}">
                  <a16:creationId xmlns:a16="http://schemas.microsoft.com/office/drawing/2014/main" id="{3DACB2B7-E777-41DF-A8F0-96C4DAE1A1F8}"/>
                </a:ext>
              </a:extLst>
            </p:cNvPr>
            <p:cNvSpPr/>
            <p:nvPr/>
          </p:nvSpPr>
          <p:spPr>
            <a:xfrm>
              <a:off x="6269312" y="1607555"/>
              <a:ext cx="791138" cy="791138"/>
            </a:xfrm>
            <a:prstGeom prst="rect">
              <a:avLst/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51" name="Textfeld 50">
            <a:extLst>
              <a:ext uri="{FF2B5EF4-FFF2-40B4-BE49-F238E27FC236}">
                <a16:creationId xmlns:a16="http://schemas.microsoft.com/office/drawing/2014/main" id="{1671BC27-DCAB-4FEF-9229-F9E2F84DA56B}"/>
              </a:ext>
            </a:extLst>
          </p:cNvPr>
          <p:cNvSpPr txBox="1"/>
          <p:nvPr/>
        </p:nvSpPr>
        <p:spPr>
          <a:xfrm>
            <a:off x="2374052" y="1917700"/>
            <a:ext cx="1939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dirty="0"/>
              <a:t>MFH (ca. 10 </a:t>
            </a:r>
            <a:r>
              <a:rPr lang="de-CH" dirty="0" err="1"/>
              <a:t>Whg</a:t>
            </a:r>
            <a:r>
              <a:rPr lang="de-CH" dirty="0"/>
              <a:t>) </a:t>
            </a:r>
          </a:p>
        </p:txBody>
      </p:sp>
      <p:sp>
        <p:nvSpPr>
          <p:cNvPr id="52" name="Freihandform: Form 51">
            <a:extLst>
              <a:ext uri="{FF2B5EF4-FFF2-40B4-BE49-F238E27FC236}">
                <a16:creationId xmlns:a16="http://schemas.microsoft.com/office/drawing/2014/main" id="{7B222B27-6857-4956-B566-39B284B4395B}"/>
              </a:ext>
            </a:extLst>
          </p:cNvPr>
          <p:cNvSpPr/>
          <p:nvPr/>
        </p:nvSpPr>
        <p:spPr>
          <a:xfrm>
            <a:off x="1937847" y="4749591"/>
            <a:ext cx="2375452" cy="1813134"/>
          </a:xfrm>
          <a:custGeom>
            <a:avLst/>
            <a:gdLst>
              <a:gd name="connsiteX0" fmla="*/ 0 w 1970355"/>
              <a:gd name="connsiteY0" fmla="*/ 0 h 3197949"/>
              <a:gd name="connsiteX1" fmla="*/ 1970355 w 1970355"/>
              <a:gd name="connsiteY1" fmla="*/ 0 h 3197949"/>
              <a:gd name="connsiteX2" fmla="*/ 1970355 w 1970355"/>
              <a:gd name="connsiteY2" fmla="*/ 3197949 h 3197949"/>
              <a:gd name="connsiteX3" fmla="*/ 0 w 1970355"/>
              <a:gd name="connsiteY3" fmla="*/ 3197949 h 3197949"/>
              <a:gd name="connsiteX4" fmla="*/ 0 w 1970355"/>
              <a:gd name="connsiteY4" fmla="*/ 0 h 3197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0355" h="3197949">
                <a:moveTo>
                  <a:pt x="0" y="0"/>
                </a:moveTo>
                <a:lnTo>
                  <a:pt x="1970355" y="0"/>
                </a:lnTo>
                <a:lnTo>
                  <a:pt x="1970355" y="3197949"/>
                </a:lnTo>
                <a:lnTo>
                  <a:pt x="0" y="319794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92D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348870" rIns="170688" bIns="170688" numCol="1" spcCol="1270" anchor="t" anchorCtr="0">
            <a:noAutofit/>
          </a:bodyPr>
          <a:lstStyle/>
          <a:p>
            <a:pPr marL="0" lvl="1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de-CH" sz="2200" dirty="0">
              <a:solidFill>
                <a:schemeClr val="tx1"/>
              </a:solidFill>
            </a:endParaRP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04139519-C668-4448-ACFF-F7FCDB076F8E}"/>
              </a:ext>
            </a:extLst>
          </p:cNvPr>
          <p:cNvSpPr txBox="1"/>
          <p:nvPr/>
        </p:nvSpPr>
        <p:spPr>
          <a:xfrm>
            <a:off x="3111500" y="4380259"/>
            <a:ext cx="1201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dirty="0"/>
              <a:t>EFH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DF30A12-D7C0-4982-87B0-22B011E4B987}"/>
              </a:ext>
            </a:extLst>
          </p:cNvPr>
          <p:cNvSpPr txBox="1"/>
          <p:nvPr/>
        </p:nvSpPr>
        <p:spPr>
          <a:xfrm>
            <a:off x="1915190" y="4921035"/>
            <a:ext cx="2353166" cy="1463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de-CH" sz="2200" kern="1200" dirty="0">
                <a:solidFill>
                  <a:schemeClr val="tx1"/>
                </a:solidFill>
              </a:rPr>
              <a:t>Erdsonden</a:t>
            </a:r>
          </a:p>
          <a:p>
            <a:pPr marL="0" lvl="1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de-CH" sz="2200" dirty="0">
                <a:solidFill>
                  <a:schemeClr val="tx1"/>
                </a:solidFill>
              </a:rPr>
              <a:t>Fr. 85’000.00 </a:t>
            </a:r>
          </a:p>
          <a:p>
            <a:pPr marL="0" lvl="1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de-CH" sz="2200" dirty="0">
                <a:solidFill>
                  <a:schemeClr val="tx1"/>
                </a:solidFill>
              </a:rPr>
              <a:t>Luft-Wasser</a:t>
            </a:r>
          </a:p>
          <a:p>
            <a:pPr marL="0" lvl="1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de-CH" sz="2200" dirty="0">
                <a:solidFill>
                  <a:schemeClr val="tx1"/>
                </a:solidFill>
              </a:rPr>
              <a:t>Fr. 35’000.00</a:t>
            </a:r>
            <a:endParaRPr lang="de-CH" sz="2200" dirty="0"/>
          </a:p>
        </p:txBody>
      </p:sp>
    </p:spTree>
    <p:extLst>
      <p:ext uri="{BB962C8B-B14F-4D97-AF65-F5344CB8AC3E}">
        <p14:creationId xmlns:p14="http://schemas.microsoft.com/office/powerpoint/2010/main" val="3339569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E08147A-1AA1-4CD4-956C-06AFFB911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014" y="365125"/>
            <a:ext cx="9942786" cy="1325563"/>
          </a:xfrm>
        </p:spPr>
        <p:txBody>
          <a:bodyPr/>
          <a:lstStyle/>
          <a:p>
            <a:r>
              <a:rPr lang="de-CH" sz="2400" dirty="0"/>
              <a:t>Lokales Gebäudeprogramm </a:t>
            </a:r>
            <a:r>
              <a:rPr lang="de-CH" sz="2400" dirty="0" err="1"/>
              <a:t>Mörel</a:t>
            </a:r>
            <a:r>
              <a:rPr lang="de-CH" sz="2400" dirty="0"/>
              <a:t> - Filet</a:t>
            </a:r>
            <a:br>
              <a:rPr lang="de-CH" dirty="0"/>
            </a:br>
            <a:r>
              <a:rPr lang="de-CH" dirty="0"/>
              <a:t>Luft-Wasser-Wärmepumpe EFH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9299245-18A5-481C-A047-36B124736F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455" y="318486"/>
            <a:ext cx="2369820" cy="137220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20B392E-2139-4AC7-ACA0-8B9A24266A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608587"/>
            <a:ext cx="792000" cy="792000"/>
          </a:xfrm>
          <a:prstGeom prst="rect">
            <a:avLst/>
          </a:prstGeom>
        </p:spPr>
      </p:pic>
      <p:pic>
        <p:nvPicPr>
          <p:cNvPr id="7" name="Inhaltsplatzhalter 8">
            <a:extLst>
              <a:ext uri="{FF2B5EF4-FFF2-40B4-BE49-F238E27FC236}">
                <a16:creationId xmlns:a16="http://schemas.microsoft.com/office/drawing/2014/main" id="{33ACC663-B286-4834-A5E6-4AC1194BED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1014" y="1690688"/>
            <a:ext cx="6240000" cy="4680000"/>
          </a:xfrm>
          <a:prstGeom prst="rect">
            <a:avLst/>
          </a:prstGeom>
          <a:ln w="38100">
            <a:noFill/>
          </a:ln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9C71953-EF21-424C-8671-668712BE5568}"/>
              </a:ext>
            </a:extLst>
          </p:cNvPr>
          <p:cNvSpPr txBox="1"/>
          <p:nvPr/>
        </p:nvSpPr>
        <p:spPr>
          <a:xfrm>
            <a:off x="8083306" y="2830141"/>
            <a:ext cx="3270494" cy="393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ECKDATEN:</a:t>
            </a:r>
          </a:p>
          <a:p>
            <a:endParaRPr lang="de-CH" dirty="0"/>
          </a:p>
          <a:p>
            <a:r>
              <a:rPr lang="de-CH" dirty="0"/>
              <a:t>EFH in Ried-Brig</a:t>
            </a:r>
          </a:p>
          <a:p>
            <a:endParaRPr lang="de-CH" dirty="0"/>
          </a:p>
          <a:p>
            <a:r>
              <a:rPr lang="de-CH" dirty="0"/>
              <a:t>200m2 EBF</a:t>
            </a:r>
          </a:p>
          <a:p>
            <a:endParaRPr lang="de-CH" sz="1050" dirty="0"/>
          </a:p>
          <a:p>
            <a:r>
              <a:rPr lang="de-CH" dirty="0"/>
              <a:t>Photovoltaikanlage 9.50kWp</a:t>
            </a:r>
          </a:p>
          <a:p>
            <a:r>
              <a:rPr lang="de-CH" dirty="0"/>
              <a:t>23’000 Fr. (inkl. MwSt.)</a:t>
            </a:r>
          </a:p>
          <a:p>
            <a:endParaRPr lang="de-CH" sz="1200" dirty="0"/>
          </a:p>
          <a:p>
            <a:r>
              <a:rPr lang="de-CH" dirty="0"/>
              <a:t>Luft-Wasser-Wärmepumpe</a:t>
            </a:r>
          </a:p>
          <a:p>
            <a:r>
              <a:rPr lang="de-CH" dirty="0"/>
              <a:t>35’000 Fr. (inkl. MwSt.)</a:t>
            </a:r>
          </a:p>
          <a:p>
            <a:endParaRPr lang="de-CH" dirty="0"/>
          </a:p>
          <a:p>
            <a:r>
              <a:rPr lang="de-CH" dirty="0"/>
              <a:t>Inkl. Solar-Energieoptimierung</a:t>
            </a:r>
          </a:p>
          <a:p>
            <a:endParaRPr lang="de-CH" dirty="0"/>
          </a:p>
          <a:p>
            <a:endParaRPr lang="de-CH" sz="1100" dirty="0"/>
          </a:p>
        </p:txBody>
      </p:sp>
      <p:pic>
        <p:nvPicPr>
          <p:cNvPr id="3" name="Grafik 2" descr="Ein Bild, das drinnen, Decke, Toilette enthält.&#10;&#10;Automatisch generierte Beschreibung">
            <a:extLst>
              <a:ext uri="{FF2B5EF4-FFF2-40B4-BE49-F238E27FC236}">
                <a16:creationId xmlns:a16="http://schemas.microsoft.com/office/drawing/2014/main" id="{9AA96878-E2BB-4F33-9516-34B80EB661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014" y="1690688"/>
            <a:ext cx="6240000" cy="4680000"/>
          </a:xfrm>
          <a:prstGeom prst="rect">
            <a:avLst/>
          </a:prstGeom>
        </p:spPr>
      </p:pic>
      <p:pic>
        <p:nvPicPr>
          <p:cNvPr id="8" name="Grafik 7" descr="Ein Bild, das Gras, draußen, Haushaltsgerät, Zement enthält.&#10;&#10;Automatisch generierte Beschreibung">
            <a:extLst>
              <a:ext uri="{FF2B5EF4-FFF2-40B4-BE49-F238E27FC236}">
                <a16:creationId xmlns:a16="http://schemas.microsoft.com/office/drawing/2014/main" id="{CFACE672-8B22-4C05-908F-B7D01DC4C8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014" y="1690688"/>
            <a:ext cx="624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31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602</Words>
  <Application>Microsoft Office PowerPoint</Application>
  <PresentationFormat>Breitbild</PresentationFormat>
  <Paragraphs>229</Paragraphs>
  <Slides>16</Slides>
  <Notes>15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Symbol</vt:lpstr>
      <vt:lpstr>Office</vt:lpstr>
      <vt:lpstr>PowerPoint-Präsentation</vt:lpstr>
      <vt:lpstr>Lokales Gebäudeprogramm Mörel - Filet Thema</vt:lpstr>
      <vt:lpstr>Lokales Gebäudeprogramm Mörel - Filet Dienstleistungen</vt:lpstr>
      <vt:lpstr>Lokales Gebäudeprogramm Mörel - Filet Was braucht es zum Heizen?</vt:lpstr>
      <vt:lpstr>Lokales Gebäudeprogramm Mörel - Filet Investitionskosten Holz/Pellets</vt:lpstr>
      <vt:lpstr>Lokales Gebäudeprogramm Mörel - Filet Pelletsanlage - EFH</vt:lpstr>
      <vt:lpstr>Lokales Gebäudeprogramm Mörel - Filet Pelletsanlage - MFH</vt:lpstr>
      <vt:lpstr>Lokales Gebäudeprogramm Mörel - Filet Investitionskosten Wärmepumpe</vt:lpstr>
      <vt:lpstr>Lokales Gebäudeprogramm Mörel - Filet Luft-Wasser-Wärmepumpe EFH</vt:lpstr>
      <vt:lpstr>Lokales Gebäudeprogramm Mörel - Filet Sole-Wasser-Wärmepumpen EFH</vt:lpstr>
      <vt:lpstr>Lokales Gebäudeprogramm Mörel - Filet Luft-Wasser-Wärmepumpe MFH</vt:lpstr>
      <vt:lpstr>Lokales Gebäudeprogramm Mörel - Filet Thermie vs Elektro</vt:lpstr>
      <vt:lpstr>Lokales Gebäudeprogramm Mörel - Filet Investitionskosten Solar</vt:lpstr>
      <vt:lpstr>Lokales Gebäudeprogramm Mörel - Filet Thermische Solaranlage</vt:lpstr>
      <vt:lpstr>Lokales Gebäudeprogramm Mörel - Filet Photovoltaik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Gesellschaftersitzung</dc:title>
  <dc:creator>Wolkenhaus - Info</dc:creator>
  <cp:lastModifiedBy>Walther, Roger</cp:lastModifiedBy>
  <cp:revision>125</cp:revision>
  <cp:lastPrinted>2021-10-18T12:26:47Z</cp:lastPrinted>
  <dcterms:created xsi:type="dcterms:W3CDTF">2020-11-04T19:55:23Z</dcterms:created>
  <dcterms:modified xsi:type="dcterms:W3CDTF">2021-10-20T06:25:23Z</dcterms:modified>
</cp:coreProperties>
</file>